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1"/>
  </p:notesMasterIdLst>
  <p:sldIdLst>
    <p:sldId id="257" r:id="rId2"/>
    <p:sldId id="258" r:id="rId3"/>
    <p:sldId id="269" r:id="rId4"/>
    <p:sldId id="263" r:id="rId5"/>
    <p:sldId id="264" r:id="rId6"/>
    <p:sldId id="259" r:id="rId7"/>
    <p:sldId id="260" r:id="rId8"/>
    <p:sldId id="261" r:id="rId9"/>
    <p:sldId id="265" r:id="rId10"/>
    <p:sldId id="266" r:id="rId11"/>
    <p:sldId id="284" r:id="rId12"/>
    <p:sldId id="285" r:id="rId13"/>
    <p:sldId id="267" r:id="rId14"/>
    <p:sldId id="301" r:id="rId15"/>
    <p:sldId id="268" r:id="rId16"/>
    <p:sldId id="291" r:id="rId17"/>
    <p:sldId id="290" r:id="rId18"/>
    <p:sldId id="270" r:id="rId19"/>
    <p:sldId id="271" r:id="rId20"/>
    <p:sldId id="292" r:id="rId21"/>
    <p:sldId id="293" r:id="rId22"/>
    <p:sldId id="272" r:id="rId23"/>
    <p:sldId id="273" r:id="rId24"/>
    <p:sldId id="286" r:id="rId25"/>
    <p:sldId id="287" r:id="rId26"/>
    <p:sldId id="288" r:id="rId27"/>
    <p:sldId id="289" r:id="rId28"/>
    <p:sldId id="274" r:id="rId29"/>
    <p:sldId id="275" r:id="rId30"/>
    <p:sldId id="276" r:id="rId31"/>
    <p:sldId id="277" r:id="rId32"/>
    <p:sldId id="295" r:id="rId33"/>
    <p:sldId id="278" r:id="rId34"/>
    <p:sldId id="303" r:id="rId35"/>
    <p:sldId id="281" r:id="rId36"/>
    <p:sldId id="279" r:id="rId37"/>
    <p:sldId id="282" r:id="rId38"/>
    <p:sldId id="280" r:id="rId39"/>
    <p:sldId id="262" r:id="rId40"/>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76" autoAdjust="0"/>
  </p:normalViewPr>
  <p:slideViewPr>
    <p:cSldViewPr>
      <p:cViewPr varScale="1">
        <p:scale>
          <a:sx n="69" d="100"/>
          <a:sy n="69" d="100"/>
        </p:scale>
        <p:origin x="70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A1460E-02B2-4576-B0EF-109D90890761}" type="datetimeFigureOut">
              <a:rPr lang="ro-RO" smtClean="0"/>
              <a:t>01.10.2020</a:t>
            </a:fld>
            <a:endParaRPr lang="ro-RO"/>
          </a:p>
        </p:txBody>
      </p:sp>
      <p:sp>
        <p:nvSpPr>
          <p:cNvPr id="4" name="Substituent imagine diapozitiv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6" name="Substituent subsol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54AD8D-737D-419C-ABB3-36B0A2064A81}" type="slidenum">
              <a:rPr lang="ro-RO" smtClean="0"/>
              <a:t>‹#›</a:t>
            </a:fld>
            <a:endParaRPr lang="ro-RO"/>
          </a:p>
        </p:txBody>
      </p:sp>
    </p:spTree>
    <p:extLst>
      <p:ext uri="{BB962C8B-B14F-4D97-AF65-F5344CB8AC3E}">
        <p14:creationId xmlns:p14="http://schemas.microsoft.com/office/powerpoint/2010/main" val="892829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10"/>
          </p:nvPr>
        </p:nvSpPr>
        <p:spPr/>
        <p:txBody>
          <a:bodyPr/>
          <a:lstStyle/>
          <a:p>
            <a:fld id="{2E54AD8D-737D-419C-ABB3-36B0A2064A81}" type="slidenum">
              <a:rPr lang="ro-RO" smtClean="0"/>
              <a:t>8</a:t>
            </a:fld>
            <a:endParaRPr lang="ro-RO"/>
          </a:p>
        </p:txBody>
      </p:sp>
    </p:spTree>
    <p:extLst>
      <p:ext uri="{BB962C8B-B14F-4D97-AF65-F5344CB8AC3E}">
        <p14:creationId xmlns:p14="http://schemas.microsoft.com/office/powerpoint/2010/main" val="2371706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14" name="Titlu 13"/>
          <p:cNvSpPr>
            <a:spLocks noGrp="1"/>
          </p:cNvSpPr>
          <p:nvPr>
            <p:ph type="ctrTitle"/>
          </p:nvPr>
        </p:nvSpPr>
        <p:spPr>
          <a:xfrm>
            <a:off x="1432560" y="359898"/>
            <a:ext cx="7406640" cy="1472184"/>
          </a:xfrm>
        </p:spPr>
        <p:txBody>
          <a:bodyPr anchor="b"/>
          <a:lstStyle>
            <a:lvl1pPr algn="l">
              <a:defRPr/>
            </a:lvl1pPr>
            <a:extLst/>
          </a:lstStyle>
          <a:p>
            <a:r>
              <a:rPr kumimoji="0" lang="ro-RO" smtClean="0"/>
              <a:t>Clic pentru editare stil titlu</a:t>
            </a:r>
            <a:endParaRPr kumimoji="0" lang="en-US"/>
          </a:p>
        </p:txBody>
      </p:sp>
      <p:sp>
        <p:nvSpPr>
          <p:cNvPr id="22" name="Subtitlu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o-RO" smtClean="0"/>
              <a:t>Clic pentru a edita stilul de subtitlu</a:t>
            </a:r>
            <a:endParaRPr kumimoji="0" lang="en-US"/>
          </a:p>
        </p:txBody>
      </p:sp>
      <p:sp>
        <p:nvSpPr>
          <p:cNvPr id="7" name="Substituent dată 6"/>
          <p:cNvSpPr>
            <a:spLocks noGrp="1"/>
          </p:cNvSpPr>
          <p:nvPr>
            <p:ph type="dt" sz="half" idx="10"/>
          </p:nvPr>
        </p:nvSpPr>
        <p:spPr/>
        <p:txBody>
          <a:bodyPr/>
          <a:lstStyle/>
          <a:p>
            <a:fld id="{FCE5CAE3-E66C-483F-9A91-133D66834A8A}" type="datetimeFigureOut">
              <a:rPr lang="ro-RO" smtClean="0"/>
              <a:t>01.10.2020</a:t>
            </a:fld>
            <a:endParaRPr lang="ro-RO"/>
          </a:p>
        </p:txBody>
      </p:sp>
      <p:sp>
        <p:nvSpPr>
          <p:cNvPr id="20" name="Substituent subsol 19"/>
          <p:cNvSpPr>
            <a:spLocks noGrp="1"/>
          </p:cNvSpPr>
          <p:nvPr>
            <p:ph type="ftr" sz="quarter" idx="11"/>
          </p:nvPr>
        </p:nvSpPr>
        <p:spPr/>
        <p:txBody>
          <a:bodyPr/>
          <a:lstStyle/>
          <a:p>
            <a:endParaRPr lang="ro-RO"/>
          </a:p>
        </p:txBody>
      </p:sp>
      <p:sp>
        <p:nvSpPr>
          <p:cNvPr id="10" name="Substituent număr diapozitiv 9"/>
          <p:cNvSpPr>
            <a:spLocks noGrp="1"/>
          </p:cNvSpPr>
          <p:nvPr>
            <p:ph type="sldNum" sz="quarter" idx="12"/>
          </p:nvPr>
        </p:nvSpPr>
        <p:spPr/>
        <p:txBody>
          <a:bodyPr/>
          <a:lstStyle/>
          <a:p>
            <a:fld id="{B6D8D6F0-A759-4B40-A209-1431F2B80A59}" type="slidenum">
              <a:rPr lang="ro-RO" smtClean="0"/>
              <a:t>‹#›</a:t>
            </a:fld>
            <a:endParaRPr lang="ro-RO"/>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Clic pentru editare stil titlu</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FCE5CAE3-E66C-483F-9A91-133D66834A8A}" type="datetimeFigureOut">
              <a:rPr lang="ro-RO" smtClean="0"/>
              <a:t>01.10.2020</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858000" y="274639"/>
            <a:ext cx="1828800" cy="5851525"/>
          </a:xfrm>
        </p:spPr>
        <p:txBody>
          <a:bodyPr vert="eaVer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a:xfrm>
            <a:off x="1143000" y="274640"/>
            <a:ext cx="5562600" cy="5851525"/>
          </a:xfrm>
        </p:spPr>
        <p:txBody>
          <a:bodyPr vert="eaVer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FCE5CAE3-E66C-483F-9A91-133D66834A8A}" type="datetimeFigureOut">
              <a:rPr lang="ro-RO" smtClean="0"/>
              <a:t>01.10.2020</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Clic pentru editare stil titlu</a:t>
            </a:r>
            <a:endParaRPr kumimoji="0" lang="en-US"/>
          </a:p>
        </p:txBody>
      </p:sp>
      <p:sp>
        <p:nvSpPr>
          <p:cNvPr id="3" name="Substituent conținut 2"/>
          <p:cNvSpPr>
            <a:spLocks noGrp="1"/>
          </p:cNvSpPr>
          <p:nvPr>
            <p:ph idx="1"/>
          </p:nvPr>
        </p:nvSpPr>
        <p:spPr/>
        <p:txBody>
          <a:bodyPr/>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FCE5CAE3-E66C-483F-9A91-133D66834A8A}" type="datetimeFigureOut">
              <a:rPr lang="ro-RO" smtClean="0"/>
              <a:t>01.10.2020</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spTree>
      <p:nvGrpSpPr>
        <p:cNvPr id="1" name=""/>
        <p:cNvGrpSpPr/>
        <p:nvPr/>
      </p:nvGrpSpPr>
      <p:grpSpPr>
        <a:xfrm>
          <a:off x="0" y="0"/>
          <a:ext cx="0" cy="0"/>
          <a:chOff x="0" y="0"/>
          <a:chExt cx="0" cy="0"/>
        </a:xfrm>
      </p:grpSpPr>
      <p:sp>
        <p:nvSpPr>
          <p:cNvPr id="7" name="Dreptunghi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u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o-RO" smtClean="0"/>
              <a:t>Clic pentru editare stiluri text Coordonator</a:t>
            </a:r>
          </a:p>
        </p:txBody>
      </p:sp>
      <p:sp>
        <p:nvSpPr>
          <p:cNvPr id="4" name="Substituent dată 3"/>
          <p:cNvSpPr>
            <a:spLocks noGrp="1"/>
          </p:cNvSpPr>
          <p:nvPr>
            <p:ph type="dt" sz="half" idx="10"/>
          </p:nvPr>
        </p:nvSpPr>
        <p:spPr/>
        <p:txBody>
          <a:bodyPr/>
          <a:lstStyle/>
          <a:p>
            <a:fld id="{FCE5CAE3-E66C-483F-9A91-133D66834A8A}" type="datetimeFigureOut">
              <a:rPr lang="ro-RO" smtClean="0"/>
              <a:t>01.10.2020</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B6D8D6F0-A759-4B40-A209-1431F2B80A59}" type="slidenum">
              <a:rPr lang="ro-RO" smtClean="0"/>
              <a:t>‹#›</a:t>
            </a:fld>
            <a:endParaRPr lang="ro-RO"/>
          </a:p>
        </p:txBody>
      </p:sp>
      <p:sp>
        <p:nvSpPr>
          <p:cNvPr id="10" name="Dreptunghi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a:xfrm>
            <a:off x="1435608" y="274320"/>
            <a:ext cx="7498080" cy="1143000"/>
          </a:xfrm>
        </p:spPr>
        <p:txBody>
          <a:bodyPr/>
          <a:lstStyle/>
          <a:p>
            <a:r>
              <a:rPr kumimoji="0" lang="ro-RO" smtClean="0"/>
              <a:t>Clic pentru editare stil titlu</a:t>
            </a:r>
            <a:endParaRPr kumimoji="0" lang="en-US"/>
          </a:p>
        </p:txBody>
      </p:sp>
      <p:sp>
        <p:nvSpPr>
          <p:cNvPr id="3" name="Substituent conținut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FCE5CAE3-E66C-483F-9A91-133D66834A8A}" type="datetimeFigureOut">
              <a:rPr lang="ro-RO" smtClean="0"/>
              <a:t>01.10.2020</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4" name="Substituent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5" name="Substituent conținut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p>
            <a:fld id="{FCE5CAE3-E66C-483F-9A91-133D66834A8A}" type="datetimeFigureOut">
              <a:rPr lang="ro-RO" smtClean="0"/>
              <a:t>01.10.2020</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a:xfrm>
            <a:off x="1435608" y="274320"/>
            <a:ext cx="7498080" cy="1143000"/>
          </a:xfrm>
        </p:spPr>
        <p:txBody>
          <a:bodyPr anchor="ctr"/>
          <a:lstStyle/>
          <a:p>
            <a:r>
              <a:rPr kumimoji="0" lang="ro-RO" smtClean="0"/>
              <a:t>Clic pentru editare stil titlu</a:t>
            </a:r>
            <a:endParaRPr kumimoji="0" lang="en-US"/>
          </a:p>
        </p:txBody>
      </p:sp>
      <p:sp>
        <p:nvSpPr>
          <p:cNvPr id="3" name="Substituent dată 2"/>
          <p:cNvSpPr>
            <a:spLocks noGrp="1"/>
          </p:cNvSpPr>
          <p:nvPr>
            <p:ph type="dt" sz="half" idx="10"/>
          </p:nvPr>
        </p:nvSpPr>
        <p:spPr/>
        <p:txBody>
          <a:bodyPr/>
          <a:lstStyle/>
          <a:p>
            <a:fld id="{FCE5CAE3-E66C-483F-9A91-133D66834A8A}" type="datetimeFigureOut">
              <a:rPr lang="ro-RO" smtClean="0"/>
              <a:t>01.10.2020</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Necompletat">
    <p:spTree>
      <p:nvGrpSpPr>
        <p:cNvPr id="1" name=""/>
        <p:cNvGrpSpPr/>
        <p:nvPr/>
      </p:nvGrpSpPr>
      <p:grpSpPr>
        <a:xfrm>
          <a:off x="0" y="0"/>
          <a:ext cx="0" cy="0"/>
          <a:chOff x="0" y="0"/>
          <a:chExt cx="0" cy="0"/>
        </a:xfrm>
      </p:grpSpPr>
      <p:sp>
        <p:nvSpPr>
          <p:cNvPr id="5" name="Dreptunghi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ubstituent dată 1"/>
          <p:cNvSpPr>
            <a:spLocks noGrp="1"/>
          </p:cNvSpPr>
          <p:nvPr>
            <p:ph type="dt" sz="half" idx="10"/>
          </p:nvPr>
        </p:nvSpPr>
        <p:spPr/>
        <p:txBody>
          <a:bodyPr/>
          <a:lstStyle/>
          <a:p>
            <a:fld id="{FCE5CAE3-E66C-483F-9A91-133D66834A8A}" type="datetimeFigureOut">
              <a:rPr lang="ro-RO" smtClean="0"/>
              <a:t>01.10.2020</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B6D8D6F0-A759-4B40-A209-1431F2B80A59}" type="slidenum">
              <a:rPr lang="ro-RO" smtClean="0"/>
              <a:t>‹#›</a:t>
            </a:fld>
            <a:endParaRPr lang="ro-RO"/>
          </a:p>
        </p:txBody>
      </p:sp>
      <p:sp>
        <p:nvSpPr>
          <p:cNvPr id="6" name="Dreptunghi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o-RO" smtClean="0"/>
              <a:t>Clic pentru editare stil titlu</a:t>
            </a:r>
            <a:endParaRPr kumimoji="0" lang="en-US"/>
          </a:p>
        </p:txBody>
      </p:sp>
      <p:sp>
        <p:nvSpPr>
          <p:cNvPr id="3" name="Substituent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o-RO" smtClean="0"/>
              <a:t>Clic pentru editare stiluri text Coordonator</a:t>
            </a:r>
          </a:p>
        </p:txBody>
      </p:sp>
      <p:sp>
        <p:nvSpPr>
          <p:cNvPr id="4" name="Substituent conținut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FCE5CAE3-E66C-483F-9A91-133D66834A8A}" type="datetimeFigureOut">
              <a:rPr lang="ro-RO" smtClean="0"/>
              <a:t>01.10.2020</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o-RO" smtClean="0"/>
              <a:t>Clic pentru editare stil titlu</a:t>
            </a:r>
            <a:endParaRPr kumimoji="0" lang="en-US"/>
          </a:p>
        </p:txBody>
      </p:sp>
      <p:sp>
        <p:nvSpPr>
          <p:cNvPr id="5" name="Substituent dată 4"/>
          <p:cNvSpPr>
            <a:spLocks noGrp="1"/>
          </p:cNvSpPr>
          <p:nvPr>
            <p:ph type="dt" sz="half" idx="10"/>
          </p:nvPr>
        </p:nvSpPr>
        <p:spPr/>
        <p:txBody>
          <a:bodyPr/>
          <a:lstStyle/>
          <a:p>
            <a:fld id="{FCE5CAE3-E66C-483F-9A91-133D66834A8A}" type="datetimeFigureOut">
              <a:rPr lang="ro-RO" smtClean="0"/>
              <a:t>01.10.2020</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B6D8D6F0-A759-4B40-A209-1431F2B80A59}" type="slidenum">
              <a:rPr lang="ro-RO" smtClean="0"/>
              <a:t>‹#›</a:t>
            </a:fld>
            <a:endParaRPr lang="ro-RO"/>
          </a:p>
        </p:txBody>
      </p:sp>
      <p:sp>
        <p:nvSpPr>
          <p:cNvPr id="8" name="Dreptunghi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ubstituent i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o-RO" smtClean="0"/>
              <a:t>Faceți clic pe pictogramă pentru a adăuga o imagine</a:t>
            </a:r>
            <a:endParaRPr kumimoji="0" lang="en-US" dirty="0"/>
          </a:p>
        </p:txBody>
      </p:sp>
      <p:sp>
        <p:nvSpPr>
          <p:cNvPr id="9" name="Schemă logică: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chemă logică: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ubstituent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o-RO" smtClean="0"/>
              <a:t>Clic pentru editare stiluri text Coordonator</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adială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or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reptunghi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Substituent titlu 4"/>
          <p:cNvSpPr>
            <a:spLocks noGrp="1"/>
          </p:cNvSpPr>
          <p:nvPr>
            <p:ph type="title"/>
          </p:nvPr>
        </p:nvSpPr>
        <p:spPr>
          <a:xfrm>
            <a:off x="1435608" y="274638"/>
            <a:ext cx="7498080" cy="1143000"/>
          </a:xfrm>
          <a:prstGeom prst="rect">
            <a:avLst/>
          </a:prstGeom>
        </p:spPr>
        <p:txBody>
          <a:bodyPr anchor="ctr">
            <a:normAutofit/>
          </a:bodyPr>
          <a:lstStyle/>
          <a:p>
            <a:r>
              <a:rPr kumimoji="0" lang="ro-RO" smtClean="0"/>
              <a:t>Clic pentru editare stil titlu</a:t>
            </a:r>
            <a:endParaRPr kumimoji="0" lang="en-US"/>
          </a:p>
        </p:txBody>
      </p:sp>
      <p:sp>
        <p:nvSpPr>
          <p:cNvPr id="9" name="Substituent text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o-RO" smtClean="0"/>
              <a:t>Clic pentru editare stiluri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24" name="Substituent dată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CE5CAE3-E66C-483F-9A91-133D66834A8A}" type="datetimeFigureOut">
              <a:rPr lang="ro-RO" smtClean="0"/>
              <a:t>01.10.2020</a:t>
            </a:fld>
            <a:endParaRPr lang="ro-RO"/>
          </a:p>
        </p:txBody>
      </p:sp>
      <p:sp>
        <p:nvSpPr>
          <p:cNvPr id="10" name="Substituent subsol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o-RO"/>
          </a:p>
        </p:txBody>
      </p:sp>
      <p:sp>
        <p:nvSpPr>
          <p:cNvPr id="22" name="Substituent număr diapozitiv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D8D6F0-A759-4B40-A209-1431F2B80A59}" type="slidenum">
              <a:rPr lang="ro-RO" smtClean="0"/>
              <a:t>‹#›</a:t>
            </a:fld>
            <a:endParaRPr lang="ro-RO"/>
          </a:p>
        </p:txBody>
      </p:sp>
      <p:sp>
        <p:nvSpPr>
          <p:cNvPr id="15" name="Dreptunghi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s.cahul@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611560" y="1340768"/>
            <a:ext cx="8352928" cy="3744416"/>
          </a:xfrm>
        </p:spPr>
        <p:txBody>
          <a:bodyPr/>
          <a:lstStyle/>
          <a:p>
            <a:pPr algn="r"/>
            <a:r>
              <a:rPr lang="en-US" b="1" dirty="0" smtClean="0">
                <a:latin typeface="Times New Roman" pitchFamily="18" charset="0"/>
                <a:cs typeface="Times New Roman" pitchFamily="18" charset="0"/>
              </a:rPr>
              <a:t>DIREC</a:t>
            </a:r>
            <a:r>
              <a:rPr lang="ro-RO" b="1" dirty="0" smtClean="0">
                <a:latin typeface="Times New Roman" pitchFamily="18" charset="0"/>
                <a:cs typeface="Times New Roman" pitchFamily="18" charset="0"/>
              </a:rPr>
              <a:t>ȚIA GENERALĂ </a:t>
            </a:r>
            <a:br>
              <a:rPr lang="ro-RO" b="1" dirty="0" smtClean="0">
                <a:latin typeface="Times New Roman" pitchFamily="18" charset="0"/>
                <a:cs typeface="Times New Roman" pitchFamily="18" charset="0"/>
              </a:rPr>
            </a:br>
            <a:r>
              <a:rPr lang="ro-RO" b="1" dirty="0" smtClean="0">
                <a:latin typeface="Times New Roman" pitchFamily="18" charset="0"/>
                <a:cs typeface="Times New Roman" pitchFamily="18" charset="0"/>
              </a:rPr>
              <a:t>ASISTENȚĂ SOCIALĂ ȘI PROTECȚIE A FAMILIEI CAHUL </a:t>
            </a:r>
            <a:br>
              <a:rPr lang="ro-RO" b="1" dirty="0" smtClean="0">
                <a:latin typeface="Times New Roman" pitchFamily="18" charset="0"/>
                <a:cs typeface="Times New Roman" pitchFamily="18" charset="0"/>
              </a:rPr>
            </a:br>
            <a:r>
              <a:rPr lang="ro-RO" sz="1600" b="1" dirty="0" smtClean="0">
                <a:solidFill>
                  <a:srgbClr val="002060"/>
                </a:solidFill>
                <a:latin typeface="Times New Roman" pitchFamily="18" charset="0"/>
                <a:cs typeface="Times New Roman" pitchFamily="18" charset="0"/>
              </a:rPr>
              <a:t>RAPORTUL DE ACTIVITATE 2019-2020</a:t>
            </a:r>
            <a:endParaRPr lang="ro-RO" sz="16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25699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ro-RO" sz="2200" b="1" dirty="0" smtClean="0">
                <a:latin typeface="Times New Roman" pitchFamily="18" charset="0"/>
                <a:cs typeface="Times New Roman" pitchFamily="18" charset="0"/>
              </a:rPr>
              <a:t>SERVICIUL SOCIAL DE SUPORT MONETAR ADRESAT FAMILIILOR/PERSOANELOR DEFAVORIZARE</a:t>
            </a:r>
            <a:r>
              <a:rPr lang="ro-RO" sz="4400" dirty="0">
                <a:latin typeface="Times New Roman" pitchFamily="18" charset="0"/>
                <a:cs typeface="Times New Roman" pitchFamily="18" charset="0"/>
              </a:rPr>
              <a:t/>
            </a:r>
            <a:br>
              <a:rPr lang="ro-RO"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p:txBody>
          <a:bodyPr>
            <a:normAutofit fontScale="62500" lnSpcReduction="20000"/>
          </a:bodyPr>
          <a:lstStyle/>
          <a:p>
            <a:pPr algn="just"/>
            <a:r>
              <a:rPr lang="ro-RO" dirty="0">
                <a:latin typeface="Times New Roman" pitchFamily="18" charset="0"/>
                <a:cs typeface="Times New Roman" pitchFamily="18" charset="0"/>
              </a:rPr>
              <a:t>Serviciul social de suport monetar familiilor/persoanelor defavorizate  este instituit în baza deciziei Consiliului raional Cahul nr. 05/07-IV din 11.10.2018, în cadrul DGASPF. </a:t>
            </a:r>
          </a:p>
          <a:p>
            <a:pPr algn="just"/>
            <a:r>
              <a:rPr lang="ro-RO" dirty="0">
                <a:latin typeface="Times New Roman" pitchFamily="18" charset="0"/>
                <a:cs typeface="Times New Roman" pitchFamily="18" charset="0"/>
              </a:rPr>
              <a:t>Acest serviciu îşi desfăşoară activitatea în conformitate cu Regulamentul privind organizarea si funcţionarea Serviciului social de suport monetar adresat familiilor/ persoanelor defavorizate şi prevederile legislaţiei în vigoare. </a:t>
            </a:r>
          </a:p>
          <a:p>
            <a:pPr algn="just"/>
            <a:r>
              <a:rPr lang="ro-RO" dirty="0">
                <a:latin typeface="Times New Roman" pitchFamily="18" charset="0"/>
                <a:cs typeface="Times New Roman" pitchFamily="18" charset="0"/>
              </a:rPr>
              <a:t>Serviciul are misiunea de a susţine familiile/persoanele defavorizate în contextul prevenirii/limitării/depăşirii situaţiilor de dificultate în vederea marginalizării şi excluziunii socio-economice. </a:t>
            </a:r>
          </a:p>
          <a:p>
            <a:pPr algn="just"/>
            <a:r>
              <a:rPr lang="ro-RO" dirty="0">
                <a:latin typeface="Times New Roman" pitchFamily="18" charset="0"/>
                <a:cs typeface="Times New Roman" pitchFamily="18" charset="0"/>
              </a:rPr>
              <a:t>Organizarea şi funcţionarea Serviciului este asigurată de managerul Serviciului în colaborare cu specialiştii DGASPF, conform prevederilor Regulamentului aprobat. </a:t>
            </a:r>
          </a:p>
          <a:p>
            <a:pPr algn="just"/>
            <a:r>
              <a:rPr lang="ro-RO" dirty="0">
                <a:latin typeface="Times New Roman" pitchFamily="18" charset="0"/>
                <a:cs typeface="Times New Roman" pitchFamily="18" charset="0"/>
              </a:rPr>
              <a:t>Suportul monetar se acordă printr-o singură plată sau o plată lunară, pentru o perioadă determinată de timp, dar nu mai mare de 6 luni. </a:t>
            </a:r>
            <a:r>
              <a:rPr lang="ro-RO" b="1" dirty="0">
                <a:latin typeface="Times New Roman" pitchFamily="18" charset="0"/>
                <a:cs typeface="Times New Roman" pitchFamily="18" charset="0"/>
              </a:rPr>
              <a:t>Cuantumul suportului monetar nu va depăşi suma de</a:t>
            </a:r>
            <a:r>
              <a:rPr lang="ro-RO" dirty="0">
                <a:latin typeface="Times New Roman" pitchFamily="18" charset="0"/>
                <a:cs typeface="Times New Roman" pitchFamily="18" charset="0"/>
              </a:rPr>
              <a:t> </a:t>
            </a:r>
            <a:r>
              <a:rPr lang="ro-RO" b="1" dirty="0">
                <a:latin typeface="Times New Roman" pitchFamily="18" charset="0"/>
                <a:cs typeface="Times New Roman" pitchFamily="18" charset="0"/>
              </a:rPr>
              <a:t>6000,00 lei</a:t>
            </a:r>
            <a:r>
              <a:rPr lang="ro-RO" dirty="0" smtClean="0">
                <a:latin typeface="Times New Roman" pitchFamily="18" charset="0"/>
                <a:cs typeface="Times New Roman" pitchFamily="18" charset="0"/>
              </a:rPr>
              <a:t>.   </a:t>
            </a:r>
            <a:endParaRPr lang="ro-RO" dirty="0">
              <a:latin typeface="Times New Roman" pitchFamily="18" charset="0"/>
              <a:cs typeface="Times New Roman" pitchFamily="18" charset="0"/>
            </a:endParaRPr>
          </a:p>
        </p:txBody>
      </p:sp>
    </p:spTree>
    <p:extLst>
      <p:ext uri="{BB962C8B-B14F-4D97-AF65-F5344CB8AC3E}">
        <p14:creationId xmlns:p14="http://schemas.microsoft.com/office/powerpoint/2010/main" val="3957514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435608" y="620688"/>
            <a:ext cx="7498080" cy="5627712"/>
          </a:xfrm>
        </p:spPr>
        <p:txBody>
          <a:bodyPr>
            <a:normAutofit fontScale="85000" lnSpcReduction="20000"/>
          </a:bodyPr>
          <a:lstStyle/>
          <a:p>
            <a:pPr algn="just"/>
            <a:r>
              <a:rPr lang="ro-RO" dirty="0">
                <a:latin typeface="Times New Roman" pitchFamily="18" charset="0"/>
                <a:cs typeface="Times New Roman" pitchFamily="18" charset="0"/>
              </a:rPr>
              <a:t>Achitarea suportului monetar se  </a:t>
            </a:r>
            <a:r>
              <a:rPr lang="ro-RO" dirty="0" err="1">
                <a:latin typeface="Times New Roman" pitchFamily="18" charset="0"/>
                <a:cs typeface="Times New Roman" pitchFamily="18" charset="0"/>
              </a:rPr>
              <a:t>efectu</a:t>
            </a:r>
            <a:r>
              <a:rPr lang="en-US" dirty="0">
                <a:latin typeface="Times New Roman" pitchFamily="18" charset="0"/>
                <a:cs typeface="Times New Roman" pitchFamily="18" charset="0"/>
              </a:rPr>
              <a:t>e</a:t>
            </a:r>
            <a:r>
              <a:rPr lang="ro-RO" dirty="0" err="1">
                <a:latin typeface="Times New Roman" pitchFamily="18" charset="0"/>
                <a:cs typeface="Times New Roman" pitchFamily="18" charset="0"/>
              </a:rPr>
              <a:t>ază</a:t>
            </a:r>
            <a:r>
              <a:rPr lang="ro-RO" dirty="0">
                <a:latin typeface="Times New Roman" pitchFamily="18" charset="0"/>
                <a:cs typeface="Times New Roman" pitchFamily="18" charset="0"/>
              </a:rPr>
              <a:t> prin intermediul prestatorului de servicii de plată desemnat de beneficiar conform legislaţiei în vigoare. Suportul monetar se acordă beneficiarului pentru satisfacerea necesităţilor de bază (alimentaţie, îmbrăcăminte, obiecte de primă necesitate) sau pentru reparaţia locuinţei şi/sau reparaţia/construirea sobei, adaptarea locuinţei la necesităţile persoanei/familiei defavorizate, procurarea combustibilului,  pentru prepararea hranei şi pentru  încălzire în sezonul rece, procurarea mobilierului adaptat la necesităţi, precum şi alte necesităţi stabilite în planul individualizat de asistenţă. Suportul monetar  se  acordă  o singură dată pe parcursul anului în curs (indiferent dacă este o singură plată sau lunară). </a:t>
            </a:r>
          </a:p>
          <a:p>
            <a:endParaRPr lang="ro-RO" dirty="0"/>
          </a:p>
        </p:txBody>
      </p:sp>
    </p:spTree>
    <p:extLst>
      <p:ext uri="{BB962C8B-B14F-4D97-AF65-F5344CB8AC3E}">
        <p14:creationId xmlns:p14="http://schemas.microsoft.com/office/powerpoint/2010/main" val="4035511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ubstituent conținut 4"/>
          <p:cNvGraphicFramePr>
            <a:graphicFrameLocks noGrp="1"/>
          </p:cNvGraphicFramePr>
          <p:nvPr>
            <p:ph idx="1"/>
            <p:extLst>
              <p:ext uri="{D42A27DB-BD31-4B8C-83A1-F6EECF244321}">
                <p14:modId xmlns:p14="http://schemas.microsoft.com/office/powerpoint/2010/main" val="3690531570"/>
              </p:ext>
            </p:extLst>
          </p:nvPr>
        </p:nvGraphicFramePr>
        <p:xfrm>
          <a:off x="1331640" y="1268760"/>
          <a:ext cx="7272809" cy="4104456"/>
        </p:xfrm>
        <a:graphic>
          <a:graphicData uri="http://schemas.openxmlformats.org/drawingml/2006/table">
            <a:tbl>
              <a:tblPr firstRow="1" firstCol="1" bandRow="1">
                <a:tableStyleId>{5C22544A-7EE6-4342-B048-85BDC9FD1C3A}</a:tableStyleId>
              </a:tblPr>
              <a:tblGrid>
                <a:gridCol w="751156">
                  <a:extLst>
                    <a:ext uri="{9D8B030D-6E8A-4147-A177-3AD203B41FA5}">
                      <a16:colId xmlns:a16="http://schemas.microsoft.com/office/drawing/2014/main" val="20000"/>
                    </a:ext>
                  </a:extLst>
                </a:gridCol>
                <a:gridCol w="4661202">
                  <a:extLst>
                    <a:ext uri="{9D8B030D-6E8A-4147-A177-3AD203B41FA5}">
                      <a16:colId xmlns:a16="http://schemas.microsoft.com/office/drawing/2014/main" val="20001"/>
                    </a:ext>
                  </a:extLst>
                </a:gridCol>
                <a:gridCol w="824800">
                  <a:extLst>
                    <a:ext uri="{9D8B030D-6E8A-4147-A177-3AD203B41FA5}">
                      <a16:colId xmlns:a16="http://schemas.microsoft.com/office/drawing/2014/main" val="20002"/>
                    </a:ext>
                  </a:extLst>
                </a:gridCol>
                <a:gridCol w="1035651">
                  <a:extLst>
                    <a:ext uri="{9D8B030D-6E8A-4147-A177-3AD203B41FA5}">
                      <a16:colId xmlns:a16="http://schemas.microsoft.com/office/drawing/2014/main" val="20003"/>
                    </a:ext>
                  </a:extLst>
                </a:gridCol>
              </a:tblGrid>
              <a:tr h="866338">
                <a:tc>
                  <a:txBody>
                    <a:bodyPr/>
                    <a:lstStyle/>
                    <a:p>
                      <a:pPr>
                        <a:lnSpc>
                          <a:spcPct val="115000"/>
                        </a:lnSpc>
                        <a:spcAft>
                          <a:spcPts val="0"/>
                        </a:spcAft>
                        <a:tabLst>
                          <a:tab pos="5671185" algn="l"/>
                        </a:tabLst>
                      </a:pPr>
                      <a:r>
                        <a:rPr lang="ro-RO" sz="1200">
                          <a:effectLst/>
                        </a:rPr>
                        <a:t>Nr. d/o</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600">
                          <a:effectLst/>
                          <a:latin typeface="Times New Roman" pitchFamily="18" charset="0"/>
                          <a:cs typeface="Times New Roman" pitchFamily="18" charset="0"/>
                        </a:rPr>
                        <a:t>Activități planificate</a:t>
                      </a:r>
                      <a:endParaRPr lang="ro-RO" sz="14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a:effectLst/>
                          <a:latin typeface="Times New Roman" pitchFamily="18" charset="0"/>
                          <a:cs typeface="Times New Roman" pitchFamily="18" charset="0"/>
                        </a:rPr>
                        <a:t>2019</a:t>
                      </a:r>
                      <a:endParaRPr lang="ro-RO" sz="14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a:effectLst/>
                          <a:latin typeface="Times New Roman" pitchFamily="18" charset="0"/>
                          <a:cs typeface="Times New Roman" pitchFamily="18" charset="0"/>
                        </a:rPr>
                        <a:t>2020/ I semestru</a:t>
                      </a:r>
                      <a:endParaRPr lang="ro-RO" sz="140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881110">
                <a:tc>
                  <a:txBody>
                    <a:bodyPr/>
                    <a:lstStyle/>
                    <a:p>
                      <a:pPr marL="342900" lvl="0" indent="-342900">
                        <a:lnSpc>
                          <a:spcPct val="115000"/>
                        </a:lnSpc>
                        <a:spcAft>
                          <a:spcPts val="0"/>
                        </a:spcAft>
                        <a:buFont typeface="+mj-lt"/>
                        <a:buAutoNum type="arabicPeriod"/>
                        <a:tabLst>
                          <a:tab pos="5671185" algn="l"/>
                        </a:tabLst>
                      </a:pPr>
                      <a:r>
                        <a:rPr lang="ro-RO" sz="1200" b="1">
                          <a:effectLst/>
                        </a:rPr>
                        <a:t> </a:t>
                      </a:r>
                      <a:endParaRPr lang="ro-RO" sz="1100" b="1">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600" dirty="0">
                          <a:effectLst/>
                          <a:latin typeface="Times New Roman" pitchFamily="18" charset="0"/>
                          <a:cs typeface="Times New Roman" pitchFamily="18" charset="0"/>
                        </a:rPr>
                        <a:t>Din Fondul de susținere a populație persoanelor socialmente vulnerabile au fost alocate mijloace în sumă de </a:t>
                      </a:r>
                      <a:endParaRPr lang="ro-RO" sz="1400"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b="1">
                          <a:effectLst/>
                          <a:latin typeface="Times New Roman" pitchFamily="18" charset="0"/>
                          <a:cs typeface="Times New Roman" pitchFamily="18" charset="0"/>
                        </a:rPr>
                        <a:t>492,78 mii lei.   </a:t>
                      </a:r>
                      <a:endParaRPr lang="ro-RO" sz="1400" b="1">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b="1" dirty="0">
                          <a:effectLst/>
                          <a:latin typeface="Times New Roman" pitchFamily="18" charset="0"/>
                          <a:cs typeface="Times New Roman" pitchFamily="18" charset="0"/>
                        </a:rPr>
                        <a:t>151,2 mii lei.</a:t>
                      </a:r>
                      <a:endParaRPr lang="ro-RO" sz="1400" b="1"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1181248">
                <a:tc>
                  <a:txBody>
                    <a:bodyPr/>
                    <a:lstStyle/>
                    <a:p>
                      <a:pPr marL="0" lvl="0" indent="0">
                        <a:lnSpc>
                          <a:spcPct val="115000"/>
                        </a:lnSpc>
                        <a:spcAft>
                          <a:spcPts val="0"/>
                        </a:spcAft>
                        <a:buFont typeface="+mj-lt"/>
                        <a:buNone/>
                        <a:tabLst>
                          <a:tab pos="5671185" algn="l"/>
                        </a:tabLst>
                      </a:pPr>
                      <a:r>
                        <a:rPr lang="ro-RO" sz="1200" b="1" dirty="0" smtClean="0">
                          <a:effectLst/>
                        </a:rPr>
                        <a:t>2. </a:t>
                      </a:r>
                      <a:r>
                        <a:rPr lang="ro-RO" sz="1200" b="1" dirty="0">
                          <a:effectLst/>
                        </a:rPr>
                        <a:t> </a:t>
                      </a:r>
                      <a:endParaRPr lang="ro-RO" sz="1100" b="1"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600">
                          <a:effectLst/>
                          <a:latin typeface="Times New Roman" pitchFamily="18" charset="0"/>
                          <a:cs typeface="Times New Roman" pitchFamily="18" charset="0"/>
                        </a:rPr>
                        <a:t>Suma în cauză, conform avizelor comisiei privind acordarea/neacordarea suportului monetara pentru protecția persoanelor aflate în situații de dificultatea, a fost repartizată la de familii/persoane defavorizate.</a:t>
                      </a:r>
                      <a:endParaRPr lang="ro-RO" sz="14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b="1">
                          <a:effectLst/>
                          <a:latin typeface="Times New Roman" pitchFamily="18" charset="0"/>
                          <a:cs typeface="Times New Roman" pitchFamily="18" charset="0"/>
                        </a:rPr>
                        <a:t>89</a:t>
                      </a:r>
                      <a:endParaRPr lang="ro-RO" sz="1400" b="1">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b="1">
                          <a:effectLst/>
                          <a:latin typeface="Times New Roman" pitchFamily="18" charset="0"/>
                          <a:cs typeface="Times New Roman" pitchFamily="18" charset="0"/>
                        </a:rPr>
                        <a:t>31</a:t>
                      </a:r>
                      <a:endParaRPr lang="ro-RO" sz="1400" b="1">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2"/>
                  </a:ext>
                </a:extLst>
              </a:tr>
              <a:tr h="580973">
                <a:tc>
                  <a:txBody>
                    <a:bodyPr/>
                    <a:lstStyle/>
                    <a:p>
                      <a:pPr marL="0" lvl="0" indent="0">
                        <a:lnSpc>
                          <a:spcPct val="115000"/>
                        </a:lnSpc>
                        <a:spcAft>
                          <a:spcPts val="0"/>
                        </a:spcAft>
                        <a:buFont typeface="+mj-lt"/>
                        <a:buNone/>
                        <a:tabLst>
                          <a:tab pos="5671185" algn="l"/>
                        </a:tabLst>
                      </a:pPr>
                      <a:r>
                        <a:rPr lang="ro-RO" sz="1200" b="1" dirty="0" smtClean="0">
                          <a:effectLst/>
                        </a:rPr>
                        <a:t>3. </a:t>
                      </a:r>
                      <a:r>
                        <a:rPr lang="ro-RO" sz="1200" b="1" dirty="0">
                          <a:effectLst/>
                        </a:rPr>
                        <a:t> </a:t>
                      </a:r>
                      <a:endParaRPr lang="ro-RO" sz="1100" b="1"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600">
                          <a:effectLst/>
                          <a:latin typeface="Times New Roman" pitchFamily="18" charset="0"/>
                          <a:cs typeface="Times New Roman" pitchFamily="18" charset="0"/>
                        </a:rPr>
                        <a:t>Suma minimă a suportului acordat a constituit </a:t>
                      </a:r>
                      <a:endParaRPr lang="ro-RO" sz="14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b="1">
                          <a:effectLst/>
                          <a:latin typeface="Times New Roman" pitchFamily="18" charset="0"/>
                          <a:cs typeface="Times New Roman" pitchFamily="18" charset="0"/>
                        </a:rPr>
                        <a:t>1000,00 lei</a:t>
                      </a:r>
                      <a:endParaRPr lang="ro-RO" sz="1400" b="1">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b="1">
                          <a:effectLst/>
                          <a:latin typeface="Times New Roman" pitchFamily="18" charset="0"/>
                          <a:cs typeface="Times New Roman" pitchFamily="18" charset="0"/>
                        </a:rPr>
                        <a:t>1000,00 lei</a:t>
                      </a:r>
                      <a:endParaRPr lang="ro-RO" sz="1400" b="1">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3"/>
                  </a:ext>
                </a:extLst>
              </a:tr>
              <a:tr h="594787">
                <a:tc>
                  <a:txBody>
                    <a:bodyPr/>
                    <a:lstStyle/>
                    <a:p>
                      <a:pPr marL="0" lvl="0" indent="0">
                        <a:lnSpc>
                          <a:spcPct val="115000"/>
                        </a:lnSpc>
                        <a:spcAft>
                          <a:spcPts val="0"/>
                        </a:spcAft>
                        <a:buFont typeface="+mj-lt"/>
                        <a:buNone/>
                        <a:tabLst>
                          <a:tab pos="5671185" algn="l"/>
                        </a:tabLst>
                      </a:pPr>
                      <a:r>
                        <a:rPr lang="ro-RO" sz="1200" b="1" dirty="0" smtClean="0">
                          <a:effectLst/>
                        </a:rPr>
                        <a:t>4. </a:t>
                      </a:r>
                      <a:r>
                        <a:rPr lang="ro-RO" sz="1200" b="1" dirty="0">
                          <a:effectLst/>
                        </a:rPr>
                        <a:t> </a:t>
                      </a:r>
                      <a:endParaRPr lang="ro-RO" sz="1100" b="1"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600">
                          <a:effectLst/>
                          <a:latin typeface="Times New Roman" pitchFamily="18" charset="0"/>
                          <a:cs typeface="Times New Roman" pitchFamily="18" charset="0"/>
                        </a:rPr>
                        <a:t>Suma minimă a suportului acordat a constituit - lei iar cea  maximă </a:t>
                      </a:r>
                      <a:endParaRPr lang="ro-RO" sz="14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b="1">
                          <a:effectLst/>
                          <a:latin typeface="Times New Roman" pitchFamily="18" charset="0"/>
                          <a:cs typeface="Times New Roman" pitchFamily="18" charset="0"/>
                        </a:rPr>
                        <a:t>6000,00 lei</a:t>
                      </a:r>
                      <a:endParaRPr lang="ro-RO" sz="1400" b="1">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600" b="1" dirty="0">
                          <a:effectLst/>
                          <a:latin typeface="Times New Roman" pitchFamily="18" charset="0"/>
                          <a:cs typeface="Times New Roman" pitchFamily="18" charset="0"/>
                        </a:rPr>
                        <a:t>6000,00 lei</a:t>
                      </a:r>
                      <a:endParaRPr lang="ro-RO" sz="1400" b="1"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32152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en-US" sz="3100" b="1" dirty="0" smtClean="0">
                <a:latin typeface="Times New Roman" pitchFamily="18" charset="0"/>
                <a:cs typeface="Times New Roman" pitchFamily="18" charset="0"/>
              </a:rPr>
              <a:t>SERVICIUL DE A </a:t>
            </a:r>
            <a:r>
              <a:rPr lang="ro-RO" sz="3100" b="1" dirty="0" smtClean="0">
                <a:latin typeface="Times New Roman" pitchFamily="18" charset="0"/>
                <a:cs typeface="Times New Roman" pitchFamily="18" charset="0"/>
              </a:rPr>
              <a:t>PERSOANELOR ÎN ETATE ȘI CU DEZABILITĂȚI</a:t>
            </a:r>
            <a:r>
              <a:rPr lang="ro-RO" sz="4400" dirty="0">
                <a:latin typeface="Times New Roman" pitchFamily="18" charset="0"/>
                <a:cs typeface="Times New Roman" pitchFamily="18" charset="0"/>
              </a:rPr>
              <a:t/>
            </a:r>
            <a:br>
              <a:rPr lang="ro-RO"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a:xfrm>
            <a:off x="1435608" y="1196752"/>
            <a:ext cx="7498080" cy="5472608"/>
          </a:xfrm>
        </p:spPr>
        <p:txBody>
          <a:bodyPr>
            <a:normAutofit fontScale="92500"/>
          </a:bodyPr>
          <a:lstStyle/>
          <a:p>
            <a:pPr algn="just"/>
            <a:r>
              <a:rPr lang="ro-RO" sz="2600" dirty="0">
                <a:latin typeface="Times New Roman" pitchFamily="18" charset="0"/>
                <a:cs typeface="Times New Roman" pitchFamily="18" charset="0"/>
              </a:rPr>
              <a:t>Unul  din compartimentele  principale în activitatea  Direcţiei  Generale Asistenţă  Socială şi Protecţie a Familiei  este grija faţă de persoanele în etate şi cu </a:t>
            </a:r>
            <a:r>
              <a:rPr lang="ro-RO" sz="2600" dirty="0" err="1">
                <a:latin typeface="Times New Roman" pitchFamily="18" charset="0"/>
                <a:cs typeface="Times New Roman" pitchFamily="18" charset="0"/>
              </a:rPr>
              <a:t>dizabilităţi</a:t>
            </a:r>
            <a:r>
              <a:rPr lang="ro-RO" sz="2600" dirty="0">
                <a:latin typeface="Times New Roman" pitchFamily="18" charset="0"/>
                <a:cs typeface="Times New Roman" pitchFamily="18" charset="0"/>
              </a:rPr>
              <a:t>. </a:t>
            </a:r>
          </a:p>
          <a:p>
            <a:pPr algn="just"/>
            <a:r>
              <a:rPr lang="ro-RO" sz="2600" dirty="0">
                <a:latin typeface="Times New Roman" pitchFamily="18" charset="0"/>
                <a:cs typeface="Times New Roman" pitchFamily="18" charset="0"/>
              </a:rPr>
              <a:t>      	 Conform prevederilor art.49 alin.(1) al Legii nr</a:t>
            </a:r>
            <a:r>
              <a:rPr lang="ro-RO" sz="2600" dirty="0" smtClean="0">
                <a:latin typeface="Times New Roman" pitchFamily="18" charset="0"/>
                <a:cs typeface="Times New Roman" pitchFamily="18" charset="0"/>
              </a:rPr>
              <a:t>. 60 </a:t>
            </a:r>
            <a:r>
              <a:rPr lang="ro-RO" sz="2600" dirty="0">
                <a:latin typeface="Times New Roman" pitchFamily="18" charset="0"/>
                <a:cs typeface="Times New Roman" pitchFamily="18" charset="0"/>
              </a:rPr>
              <a:t>din 30 martie 2012 „Privind  incluziunea socială a persoanelor cu </a:t>
            </a:r>
            <a:r>
              <a:rPr lang="ro-RO" sz="2600" dirty="0" smtClean="0">
                <a:latin typeface="Times New Roman" pitchFamily="18" charset="0"/>
                <a:cs typeface="Times New Roman" pitchFamily="18" charset="0"/>
              </a:rPr>
              <a:t>dezabilități”, </a:t>
            </a:r>
            <a:r>
              <a:rPr lang="ro-RO" sz="2600" dirty="0">
                <a:latin typeface="Times New Roman" pitchFamily="18" charset="0"/>
                <a:cs typeface="Times New Roman" pitchFamily="18" charset="0"/>
              </a:rPr>
              <a:t>persoanelor cu </a:t>
            </a:r>
            <a:r>
              <a:rPr lang="ro-RO" sz="2600" dirty="0" smtClean="0">
                <a:latin typeface="Times New Roman" pitchFamily="18" charset="0"/>
                <a:cs typeface="Times New Roman" pitchFamily="18" charset="0"/>
              </a:rPr>
              <a:t>dezabilitate </a:t>
            </a:r>
            <a:r>
              <a:rPr lang="ro-RO" sz="2600" dirty="0">
                <a:latin typeface="Times New Roman" pitchFamily="18" charset="0"/>
                <a:cs typeface="Times New Roman" pitchFamily="18" charset="0"/>
              </a:rPr>
              <a:t>severă şi accentuată, copiilor cu dezabilităţi, precum şi persoanelor care însoţesc o persoană cu dezabilitate  severă  sau  un copil cu  dezabilităţi  li se acordă,  la locul de reşedinţă,  de către  autorităţile administraţiei publice locale, compensaţii de la bugetele locale pentru călătorii în transportul comun urban, suburban şi interurban  (cu  excepţia taximetrelor).</a:t>
            </a:r>
          </a:p>
          <a:p>
            <a:pPr algn="just"/>
            <a:endParaRPr lang="ro-RO" sz="1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42174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a:bodyPr>
          <a:lstStyle/>
          <a:p>
            <a:endParaRPr lang="ro-RO" dirty="0" smtClean="0">
              <a:solidFill>
                <a:srgbClr val="FF0000"/>
              </a:solidFill>
            </a:endParaRPr>
          </a:p>
          <a:p>
            <a:endParaRPr lang="ro-RO" dirty="0"/>
          </a:p>
        </p:txBody>
      </p:sp>
      <p:graphicFrame>
        <p:nvGraphicFramePr>
          <p:cNvPr id="4" name="Tabel 3"/>
          <p:cNvGraphicFramePr>
            <a:graphicFrameLocks noGrp="1"/>
          </p:cNvGraphicFramePr>
          <p:nvPr>
            <p:extLst>
              <p:ext uri="{D42A27DB-BD31-4B8C-83A1-F6EECF244321}">
                <p14:modId xmlns:p14="http://schemas.microsoft.com/office/powerpoint/2010/main" val="282714188"/>
              </p:ext>
            </p:extLst>
          </p:nvPr>
        </p:nvGraphicFramePr>
        <p:xfrm>
          <a:off x="1403648" y="548680"/>
          <a:ext cx="7344815" cy="5699720"/>
        </p:xfrm>
        <a:graphic>
          <a:graphicData uri="http://schemas.openxmlformats.org/drawingml/2006/table">
            <a:tbl>
              <a:tblPr firstRow="1" firstCol="1" bandRow="1">
                <a:tableStyleId>{5C22544A-7EE6-4342-B048-85BDC9FD1C3A}</a:tableStyleId>
              </a:tblPr>
              <a:tblGrid>
                <a:gridCol w="758364">
                  <a:extLst>
                    <a:ext uri="{9D8B030D-6E8A-4147-A177-3AD203B41FA5}">
                      <a16:colId xmlns:a16="http://schemas.microsoft.com/office/drawing/2014/main" val="20000"/>
                    </a:ext>
                  </a:extLst>
                </a:gridCol>
                <a:gridCol w="4707545">
                  <a:extLst>
                    <a:ext uri="{9D8B030D-6E8A-4147-A177-3AD203B41FA5}">
                      <a16:colId xmlns:a16="http://schemas.microsoft.com/office/drawing/2014/main" val="20001"/>
                    </a:ext>
                  </a:extLst>
                </a:gridCol>
                <a:gridCol w="785250">
                  <a:extLst>
                    <a:ext uri="{9D8B030D-6E8A-4147-A177-3AD203B41FA5}">
                      <a16:colId xmlns:a16="http://schemas.microsoft.com/office/drawing/2014/main" val="20002"/>
                    </a:ext>
                  </a:extLst>
                </a:gridCol>
                <a:gridCol w="1093656">
                  <a:extLst>
                    <a:ext uri="{9D8B030D-6E8A-4147-A177-3AD203B41FA5}">
                      <a16:colId xmlns:a16="http://schemas.microsoft.com/office/drawing/2014/main" val="20003"/>
                    </a:ext>
                  </a:extLst>
                </a:gridCol>
              </a:tblGrid>
              <a:tr h="474977">
                <a:tc>
                  <a:txBody>
                    <a:bodyPr/>
                    <a:lstStyle/>
                    <a:p>
                      <a:pPr>
                        <a:lnSpc>
                          <a:spcPct val="115000"/>
                        </a:lnSpc>
                        <a:spcAft>
                          <a:spcPts val="0"/>
                        </a:spcAft>
                        <a:tabLst>
                          <a:tab pos="5671185" algn="l"/>
                        </a:tabLst>
                      </a:pPr>
                      <a:r>
                        <a:rPr lang="ro-RO" sz="1100" b="1" dirty="0">
                          <a:effectLst/>
                        </a:rPr>
                        <a:t>Nr. d/o</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dirty="0">
                          <a:effectLst/>
                        </a:rPr>
                        <a:t>Activități planificate</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dirty="0">
                          <a:effectLst/>
                        </a:rPr>
                        <a:t>2019</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dirty="0">
                          <a:effectLst/>
                        </a:rPr>
                        <a:t>2020/ I semestru</a:t>
                      </a:r>
                      <a:endParaRPr lang="ro-RO" sz="1000" b="1" dirty="0">
                        <a:effectLst/>
                        <a:latin typeface="Calibri"/>
                        <a:ea typeface="Calibri"/>
                        <a:cs typeface="Times New Roman"/>
                      </a:endParaRPr>
                    </a:p>
                  </a:txBody>
                  <a:tcPr marL="65226" marR="65226" marT="0" marB="0"/>
                </a:tc>
                <a:extLst>
                  <a:ext uri="{0D108BD9-81ED-4DB2-BD59-A6C34878D82A}">
                    <a16:rowId xmlns:a16="http://schemas.microsoft.com/office/drawing/2014/main" val="10000"/>
                  </a:ext>
                </a:extLst>
              </a:tr>
              <a:tr h="712465">
                <a:tc>
                  <a:txBody>
                    <a:bodyPr/>
                    <a:lstStyle/>
                    <a:p>
                      <a:pPr marL="342900" lvl="0" indent="-342900">
                        <a:lnSpc>
                          <a:spcPct val="115000"/>
                        </a:lnSpc>
                        <a:spcAft>
                          <a:spcPts val="0"/>
                        </a:spcAft>
                        <a:buFont typeface="+mj-lt"/>
                        <a:buAutoNum type="arabicPeriod"/>
                        <a:tabLst>
                          <a:tab pos="5671185" algn="l"/>
                        </a:tabLst>
                      </a:pPr>
                      <a:r>
                        <a:rPr lang="ro-RO" sz="1100" b="1">
                          <a:effectLst/>
                        </a:rPr>
                        <a:t> </a:t>
                      </a:r>
                      <a:endParaRPr lang="ro-RO" sz="1000" b="1">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a:effectLst/>
                        </a:rPr>
                        <a:t>Pentru aceste persoane î</a:t>
                      </a:r>
                      <a:r>
                        <a:rPr lang="en-US" sz="1100">
                          <a:effectLst/>
                        </a:rPr>
                        <a:t>n  </a:t>
                      </a:r>
                      <a:r>
                        <a:rPr lang="ro-RO" sz="1100">
                          <a:effectLst/>
                        </a:rPr>
                        <a:t>a fost  alocată suma, pentru  achitarea compensaţiei pentru serviciile de transport.</a:t>
                      </a:r>
                      <a:endParaRPr lang="ro-RO" sz="1000">
                        <a:effectLst/>
                      </a:endParaRPr>
                    </a:p>
                    <a:p>
                      <a:pPr>
                        <a:lnSpc>
                          <a:spcPct val="115000"/>
                        </a:lnSpc>
                        <a:spcAft>
                          <a:spcPts val="0"/>
                        </a:spcAft>
                        <a:tabLst>
                          <a:tab pos="5671185" algn="l"/>
                        </a:tabLst>
                      </a:pPr>
                      <a:r>
                        <a:rPr lang="ro-RO" sz="1100">
                          <a:effectLst/>
                        </a:rPr>
                        <a:t> </a:t>
                      </a:r>
                      <a:endParaRPr lang="ro-RO" sz="100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1963,3 mii lei </a:t>
                      </a:r>
                      <a:endParaRPr lang="ro-RO" sz="1000" b="1">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dirty="0">
                          <a:effectLst/>
                        </a:rPr>
                        <a:t>1696,7 mii lei</a:t>
                      </a:r>
                      <a:endParaRPr lang="ro-RO" sz="1000" b="1" dirty="0">
                        <a:effectLst/>
                        <a:latin typeface="Calibri"/>
                        <a:ea typeface="Calibri"/>
                        <a:cs typeface="Times New Roman"/>
                      </a:endParaRPr>
                    </a:p>
                  </a:txBody>
                  <a:tcPr marL="65226" marR="65226" marT="0" marB="0"/>
                </a:tc>
                <a:extLst>
                  <a:ext uri="{0D108BD9-81ED-4DB2-BD59-A6C34878D82A}">
                    <a16:rowId xmlns:a16="http://schemas.microsoft.com/office/drawing/2014/main" val="10001"/>
                  </a:ext>
                </a:extLst>
              </a:tr>
              <a:tr h="712465">
                <a:tc>
                  <a:txBody>
                    <a:bodyPr/>
                    <a:lstStyle/>
                    <a:p>
                      <a:pPr marL="0" lvl="0" indent="0">
                        <a:lnSpc>
                          <a:spcPct val="115000"/>
                        </a:lnSpc>
                        <a:spcAft>
                          <a:spcPts val="0"/>
                        </a:spcAft>
                        <a:buFont typeface="+mj-lt"/>
                        <a:buNone/>
                        <a:tabLst>
                          <a:tab pos="5671185" algn="l"/>
                        </a:tabLst>
                      </a:pPr>
                      <a:r>
                        <a:rPr lang="en-US" sz="1100" b="1" dirty="0" smtClean="0">
                          <a:effectLst/>
                        </a:rPr>
                        <a:t>2.</a:t>
                      </a:r>
                      <a:r>
                        <a:rPr lang="ro-RO" sz="1100" b="1" dirty="0">
                          <a:effectLst/>
                        </a:rPr>
                        <a:t> </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dirty="0">
                          <a:effectLst/>
                        </a:rPr>
                        <a:t>Mărimea compensației pentru  un  trimestru, persoanelor cu dezabilități  severe și copii cu dezabilități în vârstă de până la 18 ani,  </a:t>
                      </a:r>
                      <a:endParaRPr lang="ro-RO" sz="1000"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138 lei</a:t>
                      </a:r>
                      <a:endParaRPr lang="ro-RO" sz="1000" b="1">
                        <a:effectLst/>
                        <a:latin typeface="Calibri"/>
                        <a:ea typeface="Calibri"/>
                        <a:cs typeface="Times New Roman"/>
                      </a:endParaRPr>
                    </a:p>
                  </a:txBody>
                  <a:tcPr marL="65226" marR="65226" marT="0" marB="0"/>
                </a:tc>
                <a:tc>
                  <a:txBody>
                    <a:bodyPr/>
                    <a:lstStyle/>
                    <a:p>
                      <a:pPr marL="342900" lvl="0" indent="-342900">
                        <a:lnSpc>
                          <a:spcPct val="115000"/>
                        </a:lnSpc>
                        <a:spcAft>
                          <a:spcPts val="0"/>
                        </a:spcAft>
                        <a:buFont typeface="+mj-lt"/>
                        <a:buAutoNum type="arabicPeriod" startAt="138"/>
                        <a:tabLst>
                          <a:tab pos="5671185" algn="l"/>
                        </a:tabLst>
                      </a:pPr>
                      <a:r>
                        <a:rPr lang="ro-RO" sz="1100" b="1">
                          <a:effectLst/>
                        </a:rPr>
                        <a:t>i</a:t>
                      </a:r>
                      <a:endParaRPr lang="ro-RO" sz="1000" b="1">
                        <a:effectLst/>
                        <a:latin typeface="Calibri"/>
                        <a:ea typeface="Calibri"/>
                        <a:cs typeface="Times New Roman"/>
                      </a:endParaRPr>
                    </a:p>
                  </a:txBody>
                  <a:tcPr marL="65226" marR="65226" marT="0" marB="0"/>
                </a:tc>
                <a:extLst>
                  <a:ext uri="{0D108BD9-81ED-4DB2-BD59-A6C34878D82A}">
                    <a16:rowId xmlns:a16="http://schemas.microsoft.com/office/drawing/2014/main" val="10002"/>
                  </a:ext>
                </a:extLst>
              </a:tr>
              <a:tr h="712465">
                <a:tc>
                  <a:txBody>
                    <a:bodyPr/>
                    <a:lstStyle/>
                    <a:p>
                      <a:pPr marL="0" lvl="0" indent="0">
                        <a:lnSpc>
                          <a:spcPct val="115000"/>
                        </a:lnSpc>
                        <a:spcAft>
                          <a:spcPts val="0"/>
                        </a:spcAft>
                        <a:buFont typeface="+mj-lt"/>
                        <a:buNone/>
                        <a:tabLst>
                          <a:tab pos="5671185" algn="l"/>
                        </a:tabLst>
                      </a:pPr>
                      <a:r>
                        <a:rPr lang="en-US" sz="1100" b="1" dirty="0" smtClean="0">
                          <a:effectLst/>
                        </a:rPr>
                        <a:t>3.</a:t>
                      </a:r>
                      <a:r>
                        <a:rPr lang="ro-RO" sz="1100" b="1" dirty="0">
                          <a:effectLst/>
                        </a:rPr>
                        <a:t> </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a:effectLst/>
                        </a:rPr>
                        <a:t>Mărimea compensației pentru  un  trimestru pentru persoanele cu dezabilități accentuate </a:t>
                      </a:r>
                      <a:endParaRPr lang="ro-RO" sz="1000">
                        <a:effectLst/>
                      </a:endParaRPr>
                    </a:p>
                    <a:p>
                      <a:pPr>
                        <a:lnSpc>
                          <a:spcPct val="115000"/>
                        </a:lnSpc>
                        <a:spcAft>
                          <a:spcPts val="0"/>
                        </a:spcAft>
                        <a:tabLst>
                          <a:tab pos="5671185" algn="l"/>
                        </a:tabLst>
                      </a:pPr>
                      <a:r>
                        <a:rPr lang="ro-RO" sz="1100">
                          <a:effectLst/>
                        </a:rPr>
                        <a:t> </a:t>
                      </a:r>
                      <a:endParaRPr lang="ro-RO" sz="100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69 lei</a:t>
                      </a:r>
                      <a:endParaRPr lang="ro-RO" sz="1000" b="1">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69 lei.</a:t>
                      </a:r>
                      <a:endParaRPr lang="ro-RO" sz="1000" b="1">
                        <a:effectLst/>
                        <a:latin typeface="Calibri"/>
                        <a:ea typeface="Calibri"/>
                        <a:cs typeface="Times New Roman"/>
                      </a:endParaRPr>
                    </a:p>
                  </a:txBody>
                  <a:tcPr marL="65226" marR="65226" marT="0" marB="0"/>
                </a:tc>
                <a:extLst>
                  <a:ext uri="{0D108BD9-81ED-4DB2-BD59-A6C34878D82A}">
                    <a16:rowId xmlns:a16="http://schemas.microsoft.com/office/drawing/2014/main" val="10003"/>
                  </a:ext>
                </a:extLst>
              </a:tr>
              <a:tr h="712465">
                <a:tc>
                  <a:txBody>
                    <a:bodyPr/>
                    <a:lstStyle/>
                    <a:p>
                      <a:pPr marL="0" lvl="0" indent="0">
                        <a:lnSpc>
                          <a:spcPct val="115000"/>
                        </a:lnSpc>
                        <a:spcAft>
                          <a:spcPts val="0"/>
                        </a:spcAft>
                        <a:buFont typeface="+mj-lt"/>
                        <a:buNone/>
                        <a:tabLst>
                          <a:tab pos="5671185" algn="l"/>
                        </a:tabLst>
                      </a:pPr>
                      <a:r>
                        <a:rPr lang="en-US" sz="1100" b="1" dirty="0" smtClean="0">
                          <a:effectLst/>
                        </a:rPr>
                        <a:t>4.</a:t>
                      </a:r>
                      <a:r>
                        <a:rPr lang="ro-RO" sz="1100" b="1" dirty="0">
                          <a:effectLst/>
                        </a:rPr>
                        <a:t> </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a:effectLst/>
                        </a:rPr>
                        <a:t>În baza de date a  specialistului principal  sunt luaţi la evidenţă persoane cu dezabilităţi.</a:t>
                      </a:r>
                      <a:endParaRPr lang="ro-RO" sz="1000">
                        <a:effectLst/>
                      </a:endParaRPr>
                    </a:p>
                    <a:p>
                      <a:pPr>
                        <a:lnSpc>
                          <a:spcPct val="115000"/>
                        </a:lnSpc>
                        <a:spcAft>
                          <a:spcPts val="0"/>
                        </a:spcAft>
                        <a:tabLst>
                          <a:tab pos="5671185" algn="l"/>
                        </a:tabLst>
                      </a:pPr>
                      <a:r>
                        <a:rPr lang="ro-RO" sz="1100">
                          <a:effectLst/>
                        </a:rPr>
                        <a:t> </a:t>
                      </a:r>
                      <a:endParaRPr lang="ro-RO" sz="100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6733</a:t>
                      </a:r>
                      <a:endParaRPr lang="ro-RO" sz="1000" b="1">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5318</a:t>
                      </a:r>
                      <a:endParaRPr lang="ro-RO" sz="1000" b="1">
                        <a:effectLst/>
                        <a:latin typeface="Calibri"/>
                        <a:ea typeface="Calibri"/>
                        <a:cs typeface="Times New Roman"/>
                      </a:endParaRPr>
                    </a:p>
                  </a:txBody>
                  <a:tcPr marL="65226" marR="65226" marT="0" marB="0"/>
                </a:tc>
                <a:extLst>
                  <a:ext uri="{0D108BD9-81ED-4DB2-BD59-A6C34878D82A}">
                    <a16:rowId xmlns:a16="http://schemas.microsoft.com/office/drawing/2014/main" val="10004"/>
                  </a:ext>
                </a:extLst>
              </a:tr>
              <a:tr h="949953">
                <a:tc>
                  <a:txBody>
                    <a:bodyPr/>
                    <a:lstStyle/>
                    <a:p>
                      <a:pPr marL="0" lvl="0" indent="0">
                        <a:lnSpc>
                          <a:spcPct val="115000"/>
                        </a:lnSpc>
                        <a:spcAft>
                          <a:spcPts val="0"/>
                        </a:spcAft>
                        <a:buFont typeface="+mj-lt"/>
                        <a:buNone/>
                        <a:tabLst>
                          <a:tab pos="5671185" algn="l"/>
                        </a:tabLst>
                      </a:pPr>
                      <a:r>
                        <a:rPr lang="en-US" sz="1100" b="1" dirty="0" smtClean="0">
                          <a:effectLst/>
                        </a:rPr>
                        <a:t>5.</a:t>
                      </a:r>
                      <a:r>
                        <a:rPr lang="ro-RO" sz="1100" b="1" dirty="0">
                          <a:effectLst/>
                        </a:rPr>
                        <a:t> </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a:effectLst/>
                        </a:rPr>
                        <a:t>Persoanele cu dezabilități  severe,  copii cu dezabilități în vârstă de pănă la 18 ani, persoanelor cu dezabilități accentuate, persoanele cu dezabilități locomotorii beneficiază trimestrial de un supliment </a:t>
                      </a:r>
                      <a:endParaRPr lang="ro-RO" sz="100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200 lei</a:t>
                      </a:r>
                      <a:endParaRPr lang="ro-RO" sz="1000" b="1">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200 lei</a:t>
                      </a:r>
                      <a:endParaRPr lang="ro-RO" sz="1000" b="1">
                        <a:effectLst/>
                        <a:latin typeface="Calibri"/>
                        <a:ea typeface="Calibri"/>
                        <a:cs typeface="Times New Roman"/>
                      </a:endParaRPr>
                    </a:p>
                  </a:txBody>
                  <a:tcPr marL="65226" marR="65226" marT="0" marB="0"/>
                </a:tc>
                <a:extLst>
                  <a:ext uri="{0D108BD9-81ED-4DB2-BD59-A6C34878D82A}">
                    <a16:rowId xmlns:a16="http://schemas.microsoft.com/office/drawing/2014/main" val="10005"/>
                  </a:ext>
                </a:extLst>
              </a:tr>
              <a:tr h="712465">
                <a:tc>
                  <a:txBody>
                    <a:bodyPr/>
                    <a:lstStyle/>
                    <a:p>
                      <a:pPr marL="0" lvl="0" indent="0">
                        <a:lnSpc>
                          <a:spcPct val="115000"/>
                        </a:lnSpc>
                        <a:spcAft>
                          <a:spcPts val="0"/>
                        </a:spcAft>
                        <a:buFont typeface="+mj-lt"/>
                        <a:buNone/>
                        <a:tabLst>
                          <a:tab pos="5671185" algn="l"/>
                        </a:tabLst>
                      </a:pPr>
                      <a:r>
                        <a:rPr lang="en-US" sz="1100" b="1" dirty="0" smtClean="0">
                          <a:effectLst/>
                          <a:latin typeface="+mn-lt"/>
                          <a:ea typeface="+mn-ea"/>
                          <a:cs typeface="+mn-cs"/>
                        </a:rPr>
                        <a:t>6.</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a:effectLst/>
                        </a:rPr>
                        <a:t>Pe parcursul anului  au beneficiat de compensaţia respectivă   persoane cu dezabilităţi ale aparatului locomotor</a:t>
                      </a:r>
                      <a:endParaRPr lang="ro-RO" sz="100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dirty="0">
                          <a:effectLst/>
                        </a:rPr>
                        <a:t>519</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513</a:t>
                      </a:r>
                      <a:endParaRPr lang="ro-RO" sz="1000" b="1">
                        <a:effectLst/>
                        <a:latin typeface="Calibri"/>
                        <a:ea typeface="Calibri"/>
                        <a:cs typeface="Times New Roman"/>
                      </a:endParaRPr>
                    </a:p>
                  </a:txBody>
                  <a:tcPr marL="65226" marR="65226" marT="0" marB="0"/>
                </a:tc>
                <a:extLst>
                  <a:ext uri="{0D108BD9-81ED-4DB2-BD59-A6C34878D82A}">
                    <a16:rowId xmlns:a16="http://schemas.microsoft.com/office/drawing/2014/main" val="10006"/>
                  </a:ext>
                </a:extLst>
              </a:tr>
              <a:tr h="712465">
                <a:tc>
                  <a:txBody>
                    <a:bodyPr/>
                    <a:lstStyle/>
                    <a:p>
                      <a:pPr marL="0" lvl="0" indent="0">
                        <a:lnSpc>
                          <a:spcPct val="115000"/>
                        </a:lnSpc>
                        <a:spcAft>
                          <a:spcPts val="0"/>
                        </a:spcAft>
                        <a:buFont typeface="+mj-lt"/>
                        <a:buNone/>
                        <a:tabLst>
                          <a:tab pos="5671185" algn="l"/>
                        </a:tabLst>
                      </a:pPr>
                      <a:r>
                        <a:rPr lang="en-US" sz="1100" b="1" dirty="0" smtClean="0">
                          <a:effectLst/>
                        </a:rPr>
                        <a:t>7.</a:t>
                      </a:r>
                      <a:r>
                        <a:rPr lang="ro-RO" sz="1100" b="1" dirty="0">
                          <a:effectLst/>
                        </a:rPr>
                        <a:t> </a:t>
                      </a:r>
                      <a:endParaRPr lang="ro-RO" sz="1000" b="1" dirty="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a:effectLst/>
                        </a:rPr>
                        <a:t>Compensația pentru persoanele cu dezabilităţi ale aparatului locomotor, suma totală achitată în acest scop a constituit</a:t>
                      </a:r>
                      <a:endParaRPr lang="ro-RO" sz="1000">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a:effectLst/>
                        </a:rPr>
                        <a:t>415,2  mii lei </a:t>
                      </a:r>
                      <a:endParaRPr lang="ro-RO" sz="1000" b="1">
                        <a:effectLst/>
                      </a:endParaRPr>
                    </a:p>
                    <a:p>
                      <a:pPr>
                        <a:lnSpc>
                          <a:spcPct val="115000"/>
                        </a:lnSpc>
                        <a:spcAft>
                          <a:spcPts val="0"/>
                        </a:spcAft>
                        <a:tabLst>
                          <a:tab pos="5671185" algn="l"/>
                        </a:tabLst>
                      </a:pPr>
                      <a:r>
                        <a:rPr lang="ro-RO" sz="1100" b="1">
                          <a:effectLst/>
                        </a:rPr>
                        <a:t> </a:t>
                      </a:r>
                      <a:endParaRPr lang="ro-RO" sz="1000" b="1">
                        <a:effectLst/>
                        <a:latin typeface="Calibri"/>
                        <a:ea typeface="Calibri"/>
                        <a:cs typeface="Times New Roman"/>
                      </a:endParaRPr>
                    </a:p>
                  </a:txBody>
                  <a:tcPr marL="65226" marR="65226" marT="0" marB="0"/>
                </a:tc>
                <a:tc>
                  <a:txBody>
                    <a:bodyPr/>
                    <a:lstStyle/>
                    <a:p>
                      <a:pPr>
                        <a:lnSpc>
                          <a:spcPct val="115000"/>
                        </a:lnSpc>
                        <a:spcAft>
                          <a:spcPts val="0"/>
                        </a:spcAft>
                        <a:tabLst>
                          <a:tab pos="5671185" algn="l"/>
                        </a:tabLst>
                      </a:pPr>
                      <a:r>
                        <a:rPr lang="ro-RO" sz="1100" b="1" dirty="0">
                          <a:effectLst/>
                        </a:rPr>
                        <a:t>205,2 mii lei</a:t>
                      </a:r>
                      <a:endParaRPr lang="ro-RO" sz="1000" b="1" dirty="0">
                        <a:effectLst/>
                        <a:latin typeface="Calibri"/>
                        <a:ea typeface="Calibri"/>
                        <a:cs typeface="Times New Roman"/>
                      </a:endParaRPr>
                    </a:p>
                  </a:txBody>
                  <a:tcPr marL="65226" marR="65226"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00499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ro-RO" sz="3600" b="1" dirty="0" smtClean="0">
                <a:latin typeface="Times New Roman" pitchFamily="18" charset="0"/>
                <a:cs typeface="Times New Roman" pitchFamily="18" charset="0"/>
              </a:rPr>
              <a:t>SERVICIUL DE ASISTENȚĂ S</a:t>
            </a:r>
            <a:r>
              <a:rPr lang="en-US" sz="3600" b="1" dirty="0" smtClean="0">
                <a:latin typeface="Times New Roman" pitchFamily="18" charset="0"/>
                <a:cs typeface="Times New Roman" pitchFamily="18" charset="0"/>
              </a:rPr>
              <a:t>O</a:t>
            </a:r>
            <a:r>
              <a:rPr lang="ro-RO" sz="3600" b="1" dirty="0" smtClean="0">
                <a:latin typeface="Times New Roman" pitchFamily="18" charset="0"/>
                <a:cs typeface="Times New Roman" pitchFamily="18" charset="0"/>
              </a:rPr>
              <a:t>C</a:t>
            </a:r>
            <a:r>
              <a:rPr lang="en-US" sz="3600" b="1" dirty="0" smtClean="0">
                <a:latin typeface="Times New Roman" pitchFamily="18" charset="0"/>
                <a:cs typeface="Times New Roman" pitchFamily="18" charset="0"/>
              </a:rPr>
              <a:t>I</a:t>
            </a:r>
            <a:r>
              <a:rPr lang="ro-RO" sz="3600" b="1" dirty="0" smtClean="0">
                <a:latin typeface="Times New Roman" pitchFamily="18" charset="0"/>
                <a:cs typeface="Times New Roman" pitchFamily="18" charset="0"/>
              </a:rPr>
              <a:t>ALĂ COMUNITARĂ</a:t>
            </a:r>
            <a:r>
              <a:rPr lang="ro-RO" sz="4400" dirty="0">
                <a:latin typeface="Times New Roman" pitchFamily="18" charset="0"/>
                <a:cs typeface="Times New Roman" pitchFamily="18" charset="0"/>
              </a:rPr>
              <a:t/>
            </a:r>
            <a:br>
              <a:rPr lang="ro-RO"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p:txBody>
          <a:bodyPr>
            <a:normAutofit fontScale="47500" lnSpcReduction="20000"/>
          </a:bodyPr>
          <a:lstStyle/>
          <a:p>
            <a:pPr algn="just"/>
            <a:r>
              <a:rPr lang="ro-RO" sz="3000" dirty="0">
                <a:latin typeface="Times New Roman" pitchFamily="18" charset="0"/>
                <a:cs typeface="Times New Roman" pitchFamily="18" charset="0"/>
              </a:rPr>
              <a:t>Serviciul de asistență socială comunitară acționează la nivel de comunitate, la nivel de grupuri de beneficiari și la nivel de persoană aflată în dificultate având ca scop identificarea potențialilor beneficiari ai serviciului și prestarea asistenței sociale pentru prevenirea și depășirea situațiilor de dificultate.</a:t>
            </a:r>
          </a:p>
          <a:p>
            <a:pPr algn="just"/>
            <a:r>
              <a:rPr lang="ro-RO" sz="3000" dirty="0" smtClean="0">
                <a:latin typeface="Times New Roman" pitchFamily="18" charset="0"/>
                <a:cs typeface="Times New Roman" pitchFamily="18" charset="0"/>
              </a:rPr>
              <a:t>Principiile </a:t>
            </a:r>
            <a:r>
              <a:rPr lang="ro-RO" sz="3000" dirty="0">
                <a:latin typeface="Times New Roman" pitchFamily="18" charset="0"/>
                <a:cs typeface="Times New Roman" pitchFamily="18" charset="0"/>
              </a:rPr>
              <a:t>care stau la baza activității Serviciului de asistența socială comunitară sunt:</a:t>
            </a:r>
          </a:p>
          <a:p>
            <a:pPr lvl="0" algn="just"/>
            <a:r>
              <a:rPr lang="ro-RO" sz="3000" dirty="0">
                <a:latin typeface="Times New Roman" pitchFamily="18" charset="0"/>
                <a:cs typeface="Times New Roman" pitchFamily="18" charset="0"/>
              </a:rPr>
              <a:t>Principiul accesibilității: Serviciul de asistență socială comunitară asigură accesul deplin și nemijlocit al beneficiarilor la asistența socială oferită;</a:t>
            </a:r>
          </a:p>
          <a:p>
            <a:pPr lvl="0" algn="just"/>
            <a:r>
              <a:rPr lang="ro-RO" sz="3000" dirty="0">
                <a:latin typeface="Times New Roman" pitchFamily="18" charset="0"/>
                <a:cs typeface="Times New Roman" pitchFamily="18" charset="0"/>
              </a:rPr>
              <a:t>Principiul abordării ne-discriminatorii și egalitatea șanselor: Serviciul de asistență socială comunitară este deschis fiecărui beneficiar indiferent de sex, religie, naționalitate, stare de sănătate, nivel de educație, stare socială, vârstă;</a:t>
            </a:r>
          </a:p>
          <a:p>
            <a:pPr lvl="0" algn="just"/>
            <a:r>
              <a:rPr lang="ro-RO" sz="3000" dirty="0">
                <a:latin typeface="Times New Roman" pitchFamily="18" charset="0"/>
                <a:cs typeface="Times New Roman" pitchFamily="18" charset="0"/>
              </a:rPr>
              <a:t>Principiul abordării individualizate și respectarea demnității beneficiarului: fiecare beneficiar este tratat cu respect, acordându-i-se sprijin în dependență de nevoile sale individuale; </a:t>
            </a:r>
          </a:p>
          <a:p>
            <a:pPr lvl="0" algn="just"/>
            <a:r>
              <a:rPr lang="ro-RO" sz="3000" dirty="0">
                <a:latin typeface="Times New Roman" pitchFamily="18" charset="0"/>
                <a:cs typeface="Times New Roman" pitchFamily="18" charset="0"/>
              </a:rPr>
              <a:t>Principiul participativ: Serviciul de asistență socială comunitară se realizează prin implicarea comunității și beneficiarilor în prevenirea și  soluționarea problemelor sociale; </a:t>
            </a:r>
          </a:p>
          <a:p>
            <a:pPr lvl="0" algn="just"/>
            <a:r>
              <a:rPr lang="ro-RO" sz="3000" dirty="0">
                <a:latin typeface="Times New Roman" pitchFamily="18" charset="0"/>
                <a:cs typeface="Times New Roman" pitchFamily="18" charset="0"/>
              </a:rPr>
              <a:t>Principiul confidențialității și respectării eticii profesionale: informația privind beneficiarul se va păstra cu confidențialitate și se  comunică altor  persoane doar cu acordul prealabil al beneficiarului sau a reprezentantului legal al  acestuia, respectând Codul Deontologic al asistentului social.</a:t>
            </a:r>
          </a:p>
          <a:p>
            <a:pPr algn="just"/>
            <a:r>
              <a:rPr lang="ro-RO" sz="3000" dirty="0">
                <a:latin typeface="Times New Roman" pitchFamily="18" charset="0"/>
                <a:cs typeface="Times New Roman" pitchFamily="18" charset="0"/>
              </a:rPr>
              <a:t>	În cadrul Serviciului de asistentă socială comunitară, în cele 37 primarii ale raionului Cahul, activează </a:t>
            </a:r>
            <a:r>
              <a:rPr lang="en-US" sz="3000" dirty="0" smtClean="0">
                <a:latin typeface="Times New Roman" pitchFamily="18" charset="0"/>
                <a:cs typeface="Times New Roman" pitchFamily="18" charset="0"/>
              </a:rPr>
              <a:t>48</a:t>
            </a:r>
            <a:r>
              <a:rPr lang="ro-RO" sz="3000" dirty="0" smtClean="0">
                <a:latin typeface="Times New Roman" pitchFamily="18" charset="0"/>
                <a:cs typeface="Times New Roman" pitchFamily="18" charset="0"/>
              </a:rPr>
              <a:t> </a:t>
            </a:r>
            <a:r>
              <a:rPr lang="ro-RO" sz="3000" dirty="0">
                <a:latin typeface="Times New Roman" pitchFamily="18" charset="0"/>
                <a:cs typeface="Times New Roman" pitchFamily="18" charset="0"/>
              </a:rPr>
              <a:t>de asistenți sociali comunitari. Dintre ei, 5 sunt desemnați asistenți sociali cu responsabilități de supervizare. Aceștia combină responsabilitățile de asistent social comunitar și de supervizor, supervizând câte 8-10 asistenți sociali comunitari.</a:t>
            </a:r>
          </a:p>
          <a:p>
            <a:endParaRPr lang="ro-RO" dirty="0"/>
          </a:p>
        </p:txBody>
      </p:sp>
    </p:spTree>
    <p:extLst>
      <p:ext uri="{BB962C8B-B14F-4D97-AF65-F5344CB8AC3E}">
        <p14:creationId xmlns:p14="http://schemas.microsoft.com/office/powerpoint/2010/main" val="1554921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p:cNvSpPr>
            <a:spLocks noGrp="1"/>
          </p:cNvSpPr>
          <p:nvPr>
            <p:ph idx="1"/>
          </p:nvPr>
        </p:nvSpPr>
        <p:spPr>
          <a:xfrm>
            <a:off x="1435608" y="836712"/>
            <a:ext cx="7498080" cy="5411688"/>
          </a:xfrm>
        </p:spPr>
        <p:txBody>
          <a:bodyPr>
            <a:normAutofit fontScale="70000" lnSpcReduction="20000"/>
          </a:bodyPr>
          <a:lstStyle/>
          <a:p>
            <a:pPr algn="just"/>
            <a:r>
              <a:rPr lang="ro-RO" dirty="0">
                <a:latin typeface="Times New Roman" pitchFamily="18" charset="0"/>
                <a:cs typeface="Times New Roman" pitchFamily="18" charset="0"/>
              </a:rPr>
              <a:t>Pe lângă faptul că asistenții sociali comunitari susțin grupurile de beneficiari și persoane aflate în dificultate în vederea depășirii problemelor sociale, prestând servicii sociale primare, care se realizează conform managementului de caz, asigurând accesul beneficiarilor la prestațiile sociale precum: ajutor social și ajutor pentru perioada rece a anului, Serviciul Suport Monetar, compensația pentru transport urban și interurban, aceștia contribuie și la organizarea activităților de marcare și consemnare cu caracter socio-cultural, precum: Ziua Familiei (15 mai), Ziua Internațională  a Copilului (1 iunie), Ziua Victoriei (9 mai), Ziua persoanelor în Etate   (1 octombrie), Ziua persoanelor cu </a:t>
            </a:r>
            <a:r>
              <a:rPr lang="ro-RO" dirty="0" smtClean="0">
                <a:latin typeface="Times New Roman" pitchFamily="18" charset="0"/>
                <a:cs typeface="Times New Roman" pitchFamily="18" charset="0"/>
              </a:rPr>
              <a:t>Dezabilități </a:t>
            </a:r>
            <a:r>
              <a:rPr lang="ro-RO" dirty="0">
                <a:latin typeface="Times New Roman" pitchFamily="18" charset="0"/>
                <a:cs typeface="Times New Roman" pitchFamily="18" charset="0"/>
              </a:rPr>
              <a:t>(3 decembrie) care au ca scop mobilizarea și sensibilizarea populației privind problemele sociale din comunitate și organizarea activității în vederea prevenirii și stopării extinderii problemelor sociale în comunitate și a susținerii persoanelor și grupurilor de persoane în dificultate.</a:t>
            </a:r>
          </a:p>
          <a:p>
            <a:endParaRPr lang="ro-RO" dirty="0"/>
          </a:p>
        </p:txBody>
      </p:sp>
    </p:spTree>
    <p:extLst>
      <p:ext uri="{BB962C8B-B14F-4D97-AF65-F5344CB8AC3E}">
        <p14:creationId xmlns:p14="http://schemas.microsoft.com/office/powerpoint/2010/main" val="4196691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435608" y="764704"/>
            <a:ext cx="7498080" cy="5483696"/>
          </a:xfrm>
        </p:spPr>
        <p:txBody>
          <a:bodyPr>
            <a:normAutofit fontScale="62500" lnSpcReduction="20000"/>
          </a:bodyPr>
          <a:lstStyle/>
          <a:p>
            <a:pPr algn="just"/>
            <a:r>
              <a:rPr lang="ro-RO" dirty="0">
                <a:latin typeface="Times New Roman" pitchFamily="18" charset="0"/>
                <a:cs typeface="Times New Roman" pitchFamily="18" charset="0"/>
              </a:rPr>
              <a:t>Metoda principală de lucru a asistenților sociali comunitari este managementul de caz, prin intermediul căruia asistentul social comunitar contribuie la soluționarea problemelor beneficiarilor. Lucrul cu dosarele instrumentate conform metodologiei managementului de caz: de Serviciul Sprijin familial au beneficiat  </a:t>
            </a:r>
            <a:r>
              <a:rPr lang="ro-RO" b="1" dirty="0">
                <a:latin typeface="Times New Roman" pitchFamily="18" charset="0"/>
                <a:cs typeface="Times New Roman" pitchFamily="18" charset="0"/>
              </a:rPr>
              <a:t>351 copii</a:t>
            </a:r>
            <a:r>
              <a:rPr lang="ro-RO" dirty="0">
                <a:latin typeface="Times New Roman" pitchFamily="18" charset="0"/>
                <a:cs typeface="Times New Roman" pitchFamily="18" charset="0"/>
              </a:rPr>
              <a:t>.</a:t>
            </a:r>
          </a:p>
          <a:p>
            <a:pPr algn="just"/>
            <a:r>
              <a:rPr lang="ro-RO" dirty="0">
                <a:latin typeface="Times New Roman" pitchFamily="18" charset="0"/>
                <a:cs typeface="Times New Roman" pitchFamily="18" charset="0"/>
              </a:rPr>
              <a:t>De asemenea,  în scopul prevenirii instituționalizării copiilor și a  separării copiilor de familia biologică având ca obiectiv depășirea situației de dificultate, în anul 2019 au fost referite de asistenții sociali comunitari către Centrul Maternal Cahul </a:t>
            </a:r>
            <a:r>
              <a:rPr lang="ro-RO" b="1" dirty="0">
                <a:latin typeface="Times New Roman" pitchFamily="18" charset="0"/>
                <a:cs typeface="Times New Roman" pitchFamily="18" charset="0"/>
              </a:rPr>
              <a:t>9 cazur</a:t>
            </a:r>
            <a:r>
              <a:rPr lang="ro-RO" dirty="0">
                <a:latin typeface="Times New Roman" pitchFamily="18" charset="0"/>
                <a:cs typeface="Times New Roman" pitchFamily="18" charset="0"/>
              </a:rPr>
              <a:t>i</a:t>
            </a:r>
            <a:r>
              <a:rPr lang="ro-RO" dirty="0" smtClean="0">
                <a:latin typeface="Times New Roman" pitchFamily="18" charset="0"/>
                <a:cs typeface="Times New Roman" pitchFamily="18" charset="0"/>
              </a:rPr>
              <a:t>.</a:t>
            </a:r>
          </a:p>
          <a:p>
            <a:pPr algn="just"/>
            <a:r>
              <a:rPr lang="ro-RO" dirty="0">
                <a:latin typeface="Times New Roman" pitchFamily="18" charset="0"/>
                <a:cs typeface="Times New Roman" pitchFamily="18" charset="0"/>
              </a:rPr>
              <a:t>Pe parcursul anului 2019 Serviciul de Asistența Socială Comunitară a continuat colaborarea cu Fundația ,, </a:t>
            </a:r>
            <a:r>
              <a:rPr lang="ro-RO" dirty="0" err="1">
                <a:latin typeface="Times New Roman" pitchFamily="18" charset="0"/>
                <a:cs typeface="Times New Roman" pitchFamily="18" charset="0"/>
              </a:rPr>
              <a:t>Children</a:t>
            </a:r>
            <a:r>
              <a:rPr lang="ro-RO" dirty="0">
                <a:latin typeface="Times New Roman" pitchFamily="18" charset="0"/>
                <a:cs typeface="Times New Roman" pitchFamily="18" charset="0"/>
              </a:rPr>
              <a:t> s </a:t>
            </a:r>
            <a:r>
              <a:rPr lang="ro-RO" dirty="0" err="1">
                <a:latin typeface="Times New Roman" pitchFamily="18" charset="0"/>
                <a:cs typeface="Times New Roman" pitchFamily="18" charset="0"/>
              </a:rPr>
              <a:t>Emergensy</a:t>
            </a:r>
            <a:r>
              <a:rPr lang="ro-RO" dirty="0">
                <a:latin typeface="Times New Roman" pitchFamily="18" charset="0"/>
                <a:cs typeface="Times New Roman" pitchFamily="18" charset="0"/>
              </a:rPr>
              <a:t> Relief Internațional San Antonio SUA, Sucursala Chișinău,, CERI a repartizat </a:t>
            </a:r>
            <a:r>
              <a:rPr lang="ro-RO" b="1" dirty="0">
                <a:latin typeface="Times New Roman" pitchFamily="18" charset="0"/>
                <a:cs typeface="Times New Roman" pitchFamily="18" charset="0"/>
              </a:rPr>
              <a:t>276 perechi </a:t>
            </a:r>
            <a:r>
              <a:rPr lang="ro-RO" dirty="0">
                <a:latin typeface="Times New Roman" pitchFamily="18" charset="0"/>
                <a:cs typeface="Times New Roman" pitchFamily="18" charset="0"/>
              </a:rPr>
              <a:t>de încălțăminte de iarnă.</a:t>
            </a:r>
          </a:p>
          <a:p>
            <a:pPr algn="just"/>
            <a:r>
              <a:rPr lang="ro-RO" dirty="0">
                <a:latin typeface="Times New Roman" pitchFamily="18" charset="0"/>
                <a:cs typeface="Times New Roman" pitchFamily="18" charset="0"/>
              </a:rPr>
              <a:t>	Au fost desfăşurate </a:t>
            </a:r>
            <a:r>
              <a:rPr lang="ro-RO" b="1" dirty="0">
                <a:latin typeface="Times New Roman" pitchFamily="18" charset="0"/>
                <a:cs typeface="Times New Roman" pitchFamily="18" charset="0"/>
              </a:rPr>
              <a:t>4 şedinţe</a:t>
            </a:r>
            <a:r>
              <a:rPr lang="ro-RO" dirty="0">
                <a:latin typeface="Times New Roman" pitchFamily="18" charset="0"/>
                <a:cs typeface="Times New Roman" pitchFamily="18" charset="0"/>
              </a:rPr>
              <a:t> de supervizare  de grup, în vederea susţinerii personalului angajat în sistemul de asistenţă socială, au fost repartizate şi studiate elaborările metodologice. Instrucțiunea privind intervenția structurilor teritoriale de asistență socială în cazurile de violența în familie.</a:t>
            </a:r>
          </a:p>
          <a:p>
            <a:endParaRPr lang="ro-RO" dirty="0"/>
          </a:p>
          <a:p>
            <a:endParaRPr lang="ro-RO" dirty="0"/>
          </a:p>
        </p:txBody>
      </p:sp>
    </p:spTree>
    <p:extLst>
      <p:ext uri="{BB962C8B-B14F-4D97-AF65-F5344CB8AC3E}">
        <p14:creationId xmlns:p14="http://schemas.microsoft.com/office/powerpoint/2010/main" val="1743659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ro-RO" sz="3600" b="1" dirty="0" smtClean="0">
                <a:latin typeface="Times New Roman" pitchFamily="18" charset="0"/>
                <a:cs typeface="Times New Roman" pitchFamily="18" charset="0"/>
              </a:rPr>
              <a:t>SERVICIUL DE ÎNGRIJIRE SOCIALĂ LA DOMICILIU </a:t>
            </a:r>
            <a:r>
              <a:rPr lang="en-US" sz="4400" dirty="0">
                <a:latin typeface="Times New Roman" pitchFamily="18" charset="0"/>
                <a:cs typeface="Times New Roman" pitchFamily="18" charset="0"/>
              </a:rPr>
              <a:t/>
            </a:r>
            <a:br>
              <a:rPr lang="en-US"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p:txBody>
          <a:bodyPr/>
          <a:lstStyle/>
          <a:p>
            <a:pPr marL="82296" indent="0">
              <a:spcBef>
                <a:spcPts val="0"/>
              </a:spcBef>
              <a:buNone/>
            </a:pPr>
            <a:r>
              <a:rPr lang="ro-RO" sz="1400" b="1" dirty="0">
                <a:latin typeface="Times New Roman" pitchFamily="18" charset="0"/>
                <a:cs typeface="Times New Roman" pitchFamily="18" charset="0"/>
              </a:rPr>
              <a:t>În perioada anului 2019 de  Serviciul  îngrijire socială la domiciliu au beneficiat în </a:t>
            </a:r>
            <a:r>
              <a:rPr lang="ro-RO" sz="1400" b="1" dirty="0" smtClean="0">
                <a:latin typeface="Times New Roman" pitchFamily="18" charset="0"/>
                <a:cs typeface="Times New Roman" pitchFamily="18" charset="0"/>
              </a:rPr>
              <a:t>total </a:t>
            </a:r>
            <a:r>
              <a:rPr lang="ro-RO" sz="1600" b="1" dirty="0" smtClean="0">
                <a:latin typeface="Times New Roman" pitchFamily="18" charset="0"/>
                <a:cs typeface="Times New Roman" pitchFamily="18" charset="0"/>
              </a:rPr>
              <a:t>416 </a:t>
            </a:r>
            <a:r>
              <a:rPr lang="ro-RO" sz="1600" b="1" dirty="0">
                <a:latin typeface="Times New Roman" pitchFamily="18" charset="0"/>
                <a:cs typeface="Times New Roman" pitchFamily="18" charset="0"/>
              </a:rPr>
              <a:t>persoane, inclusiv: </a:t>
            </a:r>
            <a:endParaRPr lang="ro-RO" sz="1600" b="1" dirty="0" smtClean="0">
              <a:latin typeface="Times New Roman" pitchFamily="18" charset="0"/>
              <a:cs typeface="Times New Roman" pitchFamily="18" charset="0"/>
            </a:endParaRPr>
          </a:p>
          <a:p>
            <a:pPr>
              <a:spcBef>
                <a:spcPts val="0"/>
              </a:spcBef>
            </a:pPr>
            <a:r>
              <a:rPr lang="ro-RO" sz="1600" dirty="0" smtClean="0">
                <a:latin typeface="Times New Roman" pitchFamily="18" charset="0"/>
                <a:cs typeface="Times New Roman" pitchFamily="18" charset="0"/>
              </a:rPr>
              <a:t>304 </a:t>
            </a:r>
            <a:r>
              <a:rPr lang="ro-RO" sz="1600" dirty="0">
                <a:latin typeface="Times New Roman" pitchFamily="18" charset="0"/>
                <a:cs typeface="Times New Roman" pitchFamily="18" charset="0"/>
              </a:rPr>
              <a:t>- pensionari; </a:t>
            </a:r>
            <a:endParaRPr lang="ro-RO" sz="1600" dirty="0" smtClean="0">
              <a:latin typeface="Times New Roman" pitchFamily="18" charset="0"/>
              <a:cs typeface="Times New Roman" pitchFamily="18" charset="0"/>
            </a:endParaRPr>
          </a:p>
          <a:p>
            <a:pPr>
              <a:spcBef>
                <a:spcPts val="0"/>
              </a:spcBef>
            </a:pPr>
            <a:r>
              <a:rPr lang="ro-RO" sz="1600" dirty="0" smtClean="0">
                <a:latin typeface="Times New Roman" pitchFamily="18" charset="0"/>
                <a:cs typeface="Times New Roman" pitchFamily="18" charset="0"/>
              </a:rPr>
              <a:t>34 </a:t>
            </a:r>
            <a:r>
              <a:rPr lang="ro-RO" sz="1600" dirty="0">
                <a:latin typeface="Times New Roman" pitchFamily="18" charset="0"/>
                <a:cs typeface="Times New Roman" pitchFamily="18" charset="0"/>
              </a:rPr>
              <a:t>- persoane cu dezabilități severe; </a:t>
            </a:r>
            <a:endParaRPr lang="ro-RO" sz="1600" dirty="0" smtClean="0">
              <a:latin typeface="Times New Roman" pitchFamily="18" charset="0"/>
              <a:cs typeface="Times New Roman" pitchFamily="18" charset="0"/>
            </a:endParaRPr>
          </a:p>
          <a:p>
            <a:pPr>
              <a:spcBef>
                <a:spcPts val="0"/>
              </a:spcBef>
            </a:pPr>
            <a:r>
              <a:rPr lang="ro-RO" sz="1600" dirty="0" smtClean="0">
                <a:latin typeface="Times New Roman" pitchFamily="18" charset="0"/>
                <a:cs typeface="Times New Roman" pitchFamily="18" charset="0"/>
              </a:rPr>
              <a:t>68 </a:t>
            </a:r>
            <a:r>
              <a:rPr lang="ro-RO" sz="1600" dirty="0">
                <a:latin typeface="Times New Roman" pitchFamily="18" charset="0"/>
                <a:cs typeface="Times New Roman" pitchFamily="18" charset="0"/>
              </a:rPr>
              <a:t>- persoane cu dezabilități accentuate și 10 - persoane cu dezabilitate </a:t>
            </a:r>
            <a:r>
              <a:rPr lang="ro-RO" sz="1600" dirty="0" smtClean="0">
                <a:latin typeface="Times New Roman" pitchFamily="18" charset="0"/>
                <a:cs typeface="Times New Roman" pitchFamily="18" charset="0"/>
              </a:rPr>
              <a:t>medie.</a:t>
            </a:r>
            <a:endParaRPr lang="ro-RO" sz="1600" dirty="0">
              <a:latin typeface="Times New Roman" pitchFamily="18" charset="0"/>
              <a:cs typeface="Times New Roman" pitchFamily="18" charset="0"/>
            </a:endParaRPr>
          </a:p>
          <a:p>
            <a:endParaRPr lang="ro-RO" dirty="0"/>
          </a:p>
        </p:txBody>
      </p:sp>
      <p:graphicFrame>
        <p:nvGraphicFramePr>
          <p:cNvPr id="4" name="Tabel 3"/>
          <p:cNvGraphicFramePr>
            <a:graphicFrameLocks noGrp="1"/>
          </p:cNvGraphicFramePr>
          <p:nvPr>
            <p:extLst>
              <p:ext uri="{D42A27DB-BD31-4B8C-83A1-F6EECF244321}">
                <p14:modId xmlns:p14="http://schemas.microsoft.com/office/powerpoint/2010/main" val="2727359263"/>
              </p:ext>
            </p:extLst>
          </p:nvPr>
        </p:nvGraphicFramePr>
        <p:xfrm>
          <a:off x="1691680" y="3140968"/>
          <a:ext cx="6840759" cy="2808312"/>
        </p:xfrm>
        <a:graphic>
          <a:graphicData uri="http://schemas.openxmlformats.org/drawingml/2006/table">
            <a:tbl>
              <a:tblPr firstRow="1" firstCol="1" bandRow="1">
                <a:tableStyleId>{5C22544A-7EE6-4342-B048-85BDC9FD1C3A}</a:tableStyleId>
              </a:tblPr>
              <a:tblGrid>
                <a:gridCol w="823565">
                  <a:extLst>
                    <a:ext uri="{9D8B030D-6E8A-4147-A177-3AD203B41FA5}">
                      <a16:colId xmlns:a16="http://schemas.microsoft.com/office/drawing/2014/main" val="20000"/>
                    </a:ext>
                  </a:extLst>
                </a:gridCol>
                <a:gridCol w="1098087">
                  <a:extLst>
                    <a:ext uri="{9D8B030D-6E8A-4147-A177-3AD203B41FA5}">
                      <a16:colId xmlns:a16="http://schemas.microsoft.com/office/drawing/2014/main" val="20001"/>
                    </a:ext>
                  </a:extLst>
                </a:gridCol>
                <a:gridCol w="640551">
                  <a:extLst>
                    <a:ext uri="{9D8B030D-6E8A-4147-A177-3AD203B41FA5}">
                      <a16:colId xmlns:a16="http://schemas.microsoft.com/office/drawing/2014/main" val="20002"/>
                    </a:ext>
                  </a:extLst>
                </a:gridCol>
                <a:gridCol w="1098087">
                  <a:extLst>
                    <a:ext uri="{9D8B030D-6E8A-4147-A177-3AD203B41FA5}">
                      <a16:colId xmlns:a16="http://schemas.microsoft.com/office/drawing/2014/main" val="20003"/>
                    </a:ext>
                  </a:extLst>
                </a:gridCol>
                <a:gridCol w="1193845">
                  <a:extLst>
                    <a:ext uri="{9D8B030D-6E8A-4147-A177-3AD203B41FA5}">
                      <a16:colId xmlns:a16="http://schemas.microsoft.com/office/drawing/2014/main" val="20004"/>
                    </a:ext>
                  </a:extLst>
                </a:gridCol>
                <a:gridCol w="993631">
                  <a:extLst>
                    <a:ext uri="{9D8B030D-6E8A-4147-A177-3AD203B41FA5}">
                      <a16:colId xmlns:a16="http://schemas.microsoft.com/office/drawing/2014/main" val="20005"/>
                    </a:ext>
                  </a:extLst>
                </a:gridCol>
                <a:gridCol w="992993">
                  <a:extLst>
                    <a:ext uri="{9D8B030D-6E8A-4147-A177-3AD203B41FA5}">
                      <a16:colId xmlns:a16="http://schemas.microsoft.com/office/drawing/2014/main" val="20006"/>
                    </a:ext>
                  </a:extLst>
                </a:gridCol>
              </a:tblGrid>
              <a:tr h="54104">
                <a:tc rowSpan="2">
                  <a:txBody>
                    <a:bodyPr/>
                    <a:lstStyle/>
                    <a:p>
                      <a:pPr algn="ctr">
                        <a:spcAft>
                          <a:spcPts val="0"/>
                        </a:spcAft>
                      </a:pPr>
                      <a:r>
                        <a:rPr lang="ro-RO" sz="1300" dirty="0">
                          <a:effectLst/>
                        </a:rPr>
                        <a:t>Localitatea</a:t>
                      </a:r>
                      <a:endParaRPr lang="ro-RO" sz="1200" dirty="0">
                        <a:effectLst/>
                        <a:latin typeface="Times New Roman"/>
                        <a:ea typeface="Times New Roman"/>
                        <a:cs typeface="Times New Roman"/>
                      </a:endParaRPr>
                    </a:p>
                  </a:txBody>
                  <a:tcPr marL="68580" marR="68580" marT="0" marB="0" anchor="ctr"/>
                </a:tc>
                <a:tc rowSpan="2">
                  <a:txBody>
                    <a:bodyPr/>
                    <a:lstStyle/>
                    <a:p>
                      <a:pPr algn="ctr">
                        <a:spcAft>
                          <a:spcPts val="0"/>
                        </a:spcAft>
                      </a:pPr>
                      <a:r>
                        <a:rPr lang="ro-RO" sz="1300" dirty="0">
                          <a:effectLst/>
                        </a:rPr>
                        <a:t>Numărul  lucrătorilor  sociali</a:t>
                      </a:r>
                      <a:endParaRPr lang="ro-RO" sz="1200" dirty="0">
                        <a:effectLst/>
                        <a:latin typeface="Times New Roman"/>
                        <a:ea typeface="Times New Roman"/>
                        <a:cs typeface="Times New Roman"/>
                      </a:endParaRPr>
                    </a:p>
                  </a:txBody>
                  <a:tcPr marL="68580" marR="68580" marT="0" marB="0" anchor="ctr"/>
                </a:tc>
                <a:tc gridSpan="5">
                  <a:txBody>
                    <a:bodyPr/>
                    <a:lstStyle/>
                    <a:p>
                      <a:pPr algn="ctr">
                        <a:spcAft>
                          <a:spcPts val="0"/>
                        </a:spcAft>
                      </a:pPr>
                      <a:r>
                        <a:rPr lang="ro-RO" sz="1300">
                          <a:effectLst/>
                        </a:rPr>
                        <a:t>Număr  de  beneficiari</a:t>
                      </a:r>
                      <a:endParaRPr lang="ro-RO" sz="1200">
                        <a:effectLst/>
                        <a:latin typeface="Times New Roman"/>
                        <a:ea typeface="Times New Roman"/>
                        <a:cs typeface="Times New Roman"/>
                      </a:endParaRPr>
                    </a:p>
                  </a:txBody>
                  <a:tcPr marL="68580" marR="68580" marT="0" marB="0" anchor="ct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extLst>
                  <a:ext uri="{0D108BD9-81ED-4DB2-BD59-A6C34878D82A}">
                    <a16:rowId xmlns:a16="http://schemas.microsoft.com/office/drawing/2014/main" val="10000"/>
                  </a:ext>
                </a:extLst>
              </a:tr>
              <a:tr h="306557">
                <a:tc vMerge="1">
                  <a:txBody>
                    <a:bodyPr/>
                    <a:lstStyle/>
                    <a:p>
                      <a:endParaRPr lang="ro-RO"/>
                    </a:p>
                  </a:txBody>
                  <a:tcPr/>
                </a:tc>
                <a:tc vMerge="1">
                  <a:txBody>
                    <a:bodyPr/>
                    <a:lstStyle/>
                    <a:p>
                      <a:endParaRPr lang="ro-RO"/>
                    </a:p>
                  </a:txBody>
                  <a:tcPr/>
                </a:tc>
                <a:tc>
                  <a:txBody>
                    <a:bodyPr/>
                    <a:lstStyle/>
                    <a:p>
                      <a:pPr algn="l">
                        <a:spcAft>
                          <a:spcPts val="0"/>
                        </a:spcAft>
                      </a:pPr>
                      <a:r>
                        <a:rPr lang="ro-RO" sz="1300">
                          <a:effectLst/>
                        </a:rPr>
                        <a:t>Total</a:t>
                      </a:r>
                      <a:endParaRPr lang="ro-RO" sz="1200">
                        <a:effectLst/>
                        <a:latin typeface="Times New Roman"/>
                        <a:ea typeface="Times New Roman"/>
                        <a:cs typeface="Times New Roman"/>
                      </a:endParaRPr>
                    </a:p>
                  </a:txBody>
                  <a:tcPr marL="68580" marR="68580" marT="0" marB="0" anchor="ctr"/>
                </a:tc>
                <a:tc>
                  <a:txBody>
                    <a:bodyPr/>
                    <a:lstStyle/>
                    <a:p>
                      <a:pPr algn="l">
                        <a:spcAft>
                          <a:spcPts val="0"/>
                        </a:spcAft>
                      </a:pPr>
                      <a:r>
                        <a:rPr lang="ro-RO" sz="1300" dirty="0">
                          <a:effectLst/>
                        </a:rPr>
                        <a:t>Persoane     cu </a:t>
                      </a:r>
                      <a:r>
                        <a:rPr lang="ro-RO" sz="1300" dirty="0" smtClean="0">
                          <a:effectLst/>
                        </a:rPr>
                        <a:t>dezabilități </a:t>
                      </a:r>
                      <a:r>
                        <a:rPr lang="ro-RO" sz="1300" dirty="0">
                          <a:effectLst/>
                        </a:rPr>
                        <a:t>severe</a:t>
                      </a:r>
                      <a:endParaRPr lang="ro-RO" sz="1200" dirty="0">
                        <a:effectLst/>
                        <a:latin typeface="Times New Roman"/>
                        <a:ea typeface="Times New Roman"/>
                        <a:cs typeface="Times New Roman"/>
                      </a:endParaRPr>
                    </a:p>
                  </a:txBody>
                  <a:tcPr marL="68580" marR="68580" marT="0" marB="0" anchor="ctr"/>
                </a:tc>
                <a:tc>
                  <a:txBody>
                    <a:bodyPr/>
                    <a:lstStyle/>
                    <a:p>
                      <a:pPr algn="l">
                        <a:spcAft>
                          <a:spcPts val="0"/>
                        </a:spcAft>
                      </a:pPr>
                      <a:r>
                        <a:rPr lang="ro-RO" sz="1300" dirty="0">
                          <a:effectLst/>
                        </a:rPr>
                        <a:t>Persoane cu </a:t>
                      </a:r>
                      <a:r>
                        <a:rPr lang="ro-RO" sz="1300" dirty="0" smtClean="0">
                          <a:effectLst/>
                        </a:rPr>
                        <a:t>dezabilități</a:t>
                      </a:r>
                      <a:endParaRPr lang="ro-RO" sz="1200" dirty="0">
                        <a:effectLst/>
                      </a:endParaRPr>
                    </a:p>
                    <a:p>
                      <a:pPr algn="l">
                        <a:spcAft>
                          <a:spcPts val="0"/>
                        </a:spcAft>
                      </a:pPr>
                      <a:r>
                        <a:rPr lang="ro-RO" sz="1300" dirty="0">
                          <a:effectLst/>
                        </a:rPr>
                        <a:t>accentuate</a:t>
                      </a:r>
                      <a:endParaRPr lang="ro-RO" sz="1200" dirty="0">
                        <a:effectLst/>
                        <a:latin typeface="Times New Roman"/>
                        <a:ea typeface="Times New Roman"/>
                        <a:cs typeface="Times New Roman"/>
                      </a:endParaRPr>
                    </a:p>
                  </a:txBody>
                  <a:tcPr marL="68580" marR="68580" marT="0" marB="0" anchor="ctr"/>
                </a:tc>
                <a:tc>
                  <a:txBody>
                    <a:bodyPr/>
                    <a:lstStyle/>
                    <a:p>
                      <a:pPr algn="l">
                        <a:spcAft>
                          <a:spcPts val="0"/>
                        </a:spcAft>
                      </a:pPr>
                      <a:r>
                        <a:rPr lang="ro-RO" sz="1300">
                          <a:effectLst/>
                        </a:rPr>
                        <a:t>Persoane cu dizabilitate</a:t>
                      </a:r>
                      <a:endParaRPr lang="ro-RO" sz="1200">
                        <a:effectLst/>
                      </a:endParaRPr>
                    </a:p>
                    <a:p>
                      <a:pPr algn="l">
                        <a:spcAft>
                          <a:spcPts val="0"/>
                        </a:spcAft>
                      </a:pPr>
                      <a:r>
                        <a:rPr lang="ro-RO" sz="1300">
                          <a:effectLst/>
                        </a:rPr>
                        <a:t>medie</a:t>
                      </a:r>
                      <a:endParaRPr lang="ro-RO" sz="1200">
                        <a:effectLst/>
                        <a:latin typeface="Times New Roman"/>
                        <a:ea typeface="Times New Roman"/>
                        <a:cs typeface="Times New Roman"/>
                      </a:endParaRPr>
                    </a:p>
                  </a:txBody>
                  <a:tcPr marL="68580" marR="68580" marT="0" marB="0" anchor="ctr"/>
                </a:tc>
                <a:tc>
                  <a:txBody>
                    <a:bodyPr/>
                    <a:lstStyle/>
                    <a:p>
                      <a:pPr algn="l">
                        <a:spcAft>
                          <a:spcPts val="0"/>
                        </a:spcAft>
                      </a:pPr>
                      <a:r>
                        <a:rPr lang="ro-RO" sz="1300" dirty="0">
                          <a:effectLst/>
                        </a:rPr>
                        <a:t>Pensionari</a:t>
                      </a:r>
                      <a:endParaRPr lang="ro-RO" sz="1200" dirty="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1"/>
                  </a:ext>
                </a:extLst>
              </a:tr>
              <a:tr h="116916">
                <a:tc>
                  <a:txBody>
                    <a:bodyPr/>
                    <a:lstStyle/>
                    <a:p>
                      <a:pPr algn="l">
                        <a:spcAft>
                          <a:spcPts val="0"/>
                        </a:spcAft>
                      </a:pPr>
                      <a:r>
                        <a:rPr lang="ro-RO" sz="1400">
                          <a:effectLst/>
                        </a:rPr>
                        <a:t>or.  Cahul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10</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110</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16</a:t>
                      </a:r>
                      <a:endParaRPr lang="ro-RO" sz="1200" dirty="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25</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68</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175374">
                <a:tc>
                  <a:txBody>
                    <a:bodyPr/>
                    <a:lstStyle/>
                    <a:p>
                      <a:pPr algn="l">
                        <a:spcAft>
                          <a:spcPts val="0"/>
                        </a:spcAft>
                      </a:pPr>
                      <a:r>
                        <a:rPr lang="ro-RO" sz="1400">
                          <a:effectLst/>
                        </a:rPr>
                        <a:t>sect.  Slobozia  Mare</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22</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165</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9</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3</a:t>
                      </a:r>
                      <a:endParaRPr lang="ro-RO" sz="1200" dirty="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132</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r h="116916">
                <a:tc>
                  <a:txBody>
                    <a:bodyPr/>
                    <a:lstStyle/>
                    <a:p>
                      <a:pPr algn="l">
                        <a:spcAft>
                          <a:spcPts val="0"/>
                        </a:spcAft>
                      </a:pPr>
                      <a:r>
                        <a:rPr lang="ro-RO" sz="1400">
                          <a:effectLst/>
                        </a:rPr>
                        <a:t>sect.  Cahul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20</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141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9</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22</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6</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102</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4"/>
                  </a:ext>
                </a:extLst>
              </a:tr>
              <a:tr h="324192">
                <a:tc>
                  <a:txBody>
                    <a:bodyPr/>
                    <a:lstStyle/>
                    <a:p>
                      <a:pPr algn="l">
                        <a:spcAft>
                          <a:spcPts val="0"/>
                        </a:spcAft>
                      </a:pPr>
                      <a:r>
                        <a:rPr lang="ro-RO" sz="1400">
                          <a:effectLst/>
                        </a:rPr>
                        <a:t>Total: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52</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416</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34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68</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10</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304</a:t>
                      </a:r>
                      <a:endParaRPr lang="ro-RO" sz="12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31015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ro-RO" sz="3600" b="1" dirty="0" smtClean="0">
                <a:latin typeface="Times New Roman" pitchFamily="18" charset="0"/>
                <a:cs typeface="Times New Roman" pitchFamily="18" charset="0"/>
              </a:rPr>
              <a:t>SERVICIUL „ASISTENȚĂ PERSONALĂ“</a:t>
            </a:r>
            <a:r>
              <a:rPr lang="ro-RO" sz="4400" dirty="0">
                <a:latin typeface="Times New Roman" pitchFamily="18" charset="0"/>
                <a:cs typeface="Times New Roman" pitchFamily="18" charset="0"/>
              </a:rPr>
              <a:t/>
            </a:r>
            <a:br>
              <a:rPr lang="ro-RO"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p:txBody>
          <a:bodyPr>
            <a:normAutofit fontScale="85000" lnSpcReduction="20000"/>
          </a:bodyPr>
          <a:lstStyle/>
          <a:p>
            <a:pPr algn="just"/>
            <a:r>
              <a:rPr lang="ro-RO" sz="3300" dirty="0">
                <a:latin typeface="Times New Roman" pitchFamily="18" charset="0"/>
                <a:cs typeface="Times New Roman" pitchFamily="18" charset="0"/>
              </a:rPr>
              <a:t>În conformitate cu prevederile Legii nr. 123 din 18 iunie 2010, cu privire la Serviciile sociale, Hotărârii Guvernului  nr. 314 din 23.05.2012, pentru aprobarea Regulamentului – cadru de organizare şi funcţionare a Serviciului social „Asistenţă personală”  şi deciziei Consiliului Raional Cahul nr. 06/14-III din 27.09.2013 „Cu privire la instituirea Serviciului Social de Asistenţă Personală şi a Legii privind protecţia şi promovarea drepturilor persoanelor cu dezabilități severe, în baza evaluării de către comisia multidisciplinară, </a:t>
            </a:r>
            <a:r>
              <a:rPr lang="ro-RO" sz="3300" dirty="0" smtClean="0">
                <a:latin typeface="Times New Roman" pitchFamily="18" charset="0"/>
                <a:cs typeface="Times New Roman" pitchFamily="18" charset="0"/>
              </a:rPr>
              <a:t>aceștia </a:t>
            </a:r>
            <a:r>
              <a:rPr lang="ro-RO" sz="3300" dirty="0">
                <a:latin typeface="Times New Roman" pitchFamily="18" charset="0"/>
                <a:cs typeface="Times New Roman" pitchFamily="18" charset="0"/>
              </a:rPr>
              <a:t>au dreptul la un asistent personal.</a:t>
            </a:r>
          </a:p>
          <a:p>
            <a:endParaRPr lang="ro-RO" dirty="0"/>
          </a:p>
        </p:txBody>
      </p:sp>
    </p:spTree>
    <p:extLst>
      <p:ext uri="{BB962C8B-B14F-4D97-AF65-F5344CB8AC3E}">
        <p14:creationId xmlns:p14="http://schemas.microsoft.com/office/powerpoint/2010/main" val="890388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ro-RO" b="1" dirty="0" smtClean="0">
                <a:latin typeface="Times New Roman" pitchFamily="18" charset="0"/>
                <a:cs typeface="Times New Roman" pitchFamily="18" charset="0"/>
              </a:rPr>
              <a:t>INTRODUCERE</a:t>
            </a:r>
            <a:endParaRPr lang="ro-RO" b="1" dirty="0">
              <a:latin typeface="Times New Roman" pitchFamily="18" charset="0"/>
              <a:cs typeface="Times New Roman" pitchFamily="18" charset="0"/>
            </a:endParaRPr>
          </a:p>
        </p:txBody>
      </p:sp>
      <p:sp>
        <p:nvSpPr>
          <p:cNvPr id="3" name="Substituent conținut 2"/>
          <p:cNvSpPr>
            <a:spLocks noGrp="1"/>
          </p:cNvSpPr>
          <p:nvPr>
            <p:ph idx="1"/>
          </p:nvPr>
        </p:nvSpPr>
        <p:spPr/>
        <p:txBody>
          <a:bodyPr>
            <a:normAutofit fontScale="77500" lnSpcReduction="20000"/>
          </a:bodyPr>
          <a:lstStyle/>
          <a:p>
            <a:pPr algn="just"/>
            <a:r>
              <a:rPr lang="ro-RO" b="1" dirty="0">
                <a:latin typeface="Times New Roman" pitchFamily="18" charset="0"/>
                <a:cs typeface="Times New Roman" pitchFamily="18" charset="0"/>
              </a:rPr>
              <a:t>Direcţia Generală Asistenţă Socială şi Protecţie a Familiei </a:t>
            </a:r>
            <a:r>
              <a:rPr lang="ro-RO" dirty="0">
                <a:latin typeface="Times New Roman" pitchFamily="18" charset="0"/>
                <a:cs typeface="Times New Roman" pitchFamily="18" charset="0"/>
              </a:rPr>
              <a:t>a fost reorganizată  prin decizia Consiliului Raional Cahul nr.10/14-IV din  21.12.2017. </a:t>
            </a:r>
          </a:p>
          <a:p>
            <a:pPr algn="just"/>
            <a:r>
              <a:rPr lang="en-US" dirty="0">
                <a:latin typeface="Times New Roman" pitchFamily="18" charset="0"/>
                <a:cs typeface="Times New Roman" pitchFamily="18" charset="0"/>
              </a:rPr>
              <a:t>DGASPF </a:t>
            </a:r>
            <a:r>
              <a:rPr lang="en-US" dirty="0" err="1">
                <a:latin typeface="Times New Roman" pitchFamily="18" charset="0"/>
                <a:cs typeface="Times New Roman" pitchFamily="18" charset="0"/>
              </a:rPr>
              <a:t>este</a:t>
            </a:r>
            <a:r>
              <a:rPr lang="en-US" dirty="0">
                <a:latin typeface="Times New Roman" pitchFamily="18" charset="0"/>
                <a:cs typeface="Times New Roman" pitchFamily="18" charset="0"/>
              </a:rPr>
              <a:t> o </a:t>
            </a:r>
            <a:r>
              <a:rPr lang="en-US" dirty="0" err="1">
                <a:latin typeface="Times New Roman" pitchFamily="18" charset="0"/>
                <a:cs typeface="Times New Roman" pitchFamily="18" charset="0"/>
              </a:rPr>
              <a:t>subdiviziune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structurală</a:t>
            </a:r>
            <a:r>
              <a:rPr lang="en-US" dirty="0">
                <a:latin typeface="Times New Roman" pitchFamily="18" charset="0"/>
                <a:cs typeface="Times New Roman" pitchFamily="18" charset="0"/>
              </a:rPr>
              <a:t> din </a:t>
            </a:r>
            <a:r>
              <a:rPr lang="en-US" dirty="0" err="1">
                <a:latin typeface="Times New Roman" pitchFamily="18" charset="0"/>
                <a:cs typeface="Times New Roman" pitchFamily="18" charset="0"/>
              </a:rPr>
              <a:t>subordinea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Consiliului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Raional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Cahul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și</a:t>
            </a:r>
            <a:r>
              <a:rPr lang="en-US" dirty="0">
                <a:latin typeface="Times New Roman" pitchFamily="18" charset="0"/>
                <a:cs typeface="Times New Roman" pitchFamily="18" charset="0"/>
              </a:rPr>
              <a:t> are </a:t>
            </a:r>
            <a:r>
              <a:rPr lang="en-US" dirty="0" err="1">
                <a:latin typeface="Times New Roman" pitchFamily="18" charset="0"/>
                <a:cs typeface="Times New Roman" pitchFamily="18" charset="0"/>
              </a:rPr>
              <a:t>statut</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Direcție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Generală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în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conformitate</a:t>
            </a:r>
            <a:r>
              <a:rPr lang="en-US" dirty="0">
                <a:latin typeface="Times New Roman" pitchFamily="18" charset="0"/>
                <a:cs typeface="Times New Roman" pitchFamily="18" charset="0"/>
              </a:rPr>
              <a:t> cu </a:t>
            </a:r>
            <a:r>
              <a:rPr lang="en-US" dirty="0" err="1">
                <a:latin typeface="Times New Roman" pitchFamily="18" charset="0"/>
                <a:cs typeface="Times New Roman" pitchFamily="18" charset="0"/>
              </a:rPr>
              <a:t>Normele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privind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instituirea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subdiviziunilor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structurale</a:t>
            </a:r>
            <a:r>
              <a:rPr lang="en-US" dirty="0">
                <a:latin typeface="Times New Roman" pitchFamily="18" charset="0"/>
                <a:cs typeface="Times New Roman" pitchFamily="18" charset="0"/>
              </a:rPr>
              <a:t> ale </a:t>
            </a:r>
            <a:r>
              <a:rPr lang="en-US" dirty="0" err="1">
                <a:latin typeface="Times New Roman" pitchFamily="18" charset="0"/>
                <a:cs typeface="Times New Roman" pitchFamily="18" charset="0"/>
              </a:rPr>
              <a:t>autorităţilor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publice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aprobate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Hotărârea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Guvernului</a:t>
            </a:r>
            <a:r>
              <a:rPr lang="en-US" dirty="0">
                <a:latin typeface="Times New Roman" pitchFamily="18" charset="0"/>
                <a:cs typeface="Times New Roman" pitchFamily="18" charset="0"/>
              </a:rPr>
              <a:t> nr.1001 din 26 </a:t>
            </a:r>
            <a:r>
              <a:rPr lang="en-US" dirty="0" err="1">
                <a:latin typeface="Times New Roman" pitchFamily="18" charset="0"/>
                <a:cs typeface="Times New Roman" pitchFamily="18" charset="0"/>
              </a:rPr>
              <a:t>decembrie</a:t>
            </a:r>
            <a:r>
              <a:rPr lang="en-US" dirty="0">
                <a:latin typeface="Times New Roman" pitchFamily="18" charset="0"/>
                <a:cs typeface="Times New Roman" pitchFamily="18" charset="0"/>
              </a:rPr>
              <a:t> 2011.</a:t>
            </a:r>
            <a:endParaRPr lang="ro-RO" dirty="0">
              <a:latin typeface="Times New Roman" pitchFamily="18" charset="0"/>
              <a:cs typeface="Times New Roman" pitchFamily="18" charset="0"/>
            </a:endParaRPr>
          </a:p>
          <a:p>
            <a:pPr algn="just"/>
            <a:r>
              <a:rPr lang="ro-RO" b="1" dirty="0">
                <a:latin typeface="Times New Roman" pitchFamily="18" charset="0"/>
                <a:cs typeface="Times New Roman" pitchFamily="18" charset="0"/>
              </a:rPr>
              <a:t>Direcţia Generală Asistenţă Socială şi Protecţie a Familiei </a:t>
            </a:r>
            <a:r>
              <a:rPr lang="ro-RO" dirty="0">
                <a:latin typeface="Times New Roman" pitchFamily="18" charset="0"/>
                <a:cs typeface="Times New Roman" pitchFamily="18" charset="0"/>
              </a:rPr>
              <a:t>are sediul în municipiul Cahul, str. Ştefan cel Mare 110, telefon de contact: </a:t>
            </a:r>
            <a:r>
              <a:rPr lang="ro-RO" b="1" dirty="0">
                <a:latin typeface="Times New Roman" pitchFamily="18" charset="0"/>
                <a:cs typeface="Times New Roman" pitchFamily="18" charset="0"/>
              </a:rPr>
              <a:t>fax: 029943655,</a:t>
            </a:r>
            <a:r>
              <a:rPr lang="ro-RO" dirty="0">
                <a:latin typeface="Times New Roman" pitchFamily="18" charset="0"/>
                <a:cs typeface="Times New Roman" pitchFamily="18" charset="0"/>
              </a:rPr>
              <a:t> </a:t>
            </a:r>
            <a:br>
              <a:rPr lang="ro-RO" dirty="0">
                <a:latin typeface="Times New Roman" pitchFamily="18" charset="0"/>
                <a:cs typeface="Times New Roman" pitchFamily="18" charset="0"/>
              </a:rPr>
            </a:br>
            <a:r>
              <a:rPr lang="ro-RO" b="1" dirty="0">
                <a:latin typeface="Times New Roman" pitchFamily="18" charset="0"/>
                <a:cs typeface="Times New Roman" pitchFamily="18" charset="0"/>
              </a:rPr>
              <a:t>tel. 029943633</a:t>
            </a:r>
            <a:r>
              <a:rPr lang="ro-RO" dirty="0">
                <a:latin typeface="Times New Roman" pitchFamily="18" charset="0"/>
                <a:cs typeface="Times New Roman" pitchFamily="18" charset="0"/>
              </a:rPr>
              <a:t>, </a:t>
            </a:r>
            <a:r>
              <a:rPr lang="ro-RO" b="1" dirty="0">
                <a:latin typeface="Times New Roman" pitchFamily="18" charset="0"/>
                <a:cs typeface="Times New Roman" pitchFamily="18" charset="0"/>
              </a:rPr>
              <a:t>email: </a:t>
            </a:r>
            <a:r>
              <a:rPr lang="ro-RO" b="1" u="sng" dirty="0" err="1">
                <a:solidFill>
                  <a:srgbClr val="0070C0"/>
                </a:solidFill>
                <a:latin typeface="Times New Roman" pitchFamily="18" charset="0"/>
                <a:cs typeface="Times New Roman" pitchFamily="18" charset="0"/>
                <a:hlinkClick r:id="rId2"/>
              </a:rPr>
              <a:t>as.cahul</a:t>
            </a:r>
            <a:r>
              <a:rPr lang="en-US" b="1" u="sng" dirty="0">
                <a:solidFill>
                  <a:srgbClr val="0070C0"/>
                </a:solidFill>
                <a:latin typeface="Times New Roman" pitchFamily="18" charset="0"/>
                <a:cs typeface="Times New Roman" pitchFamily="18" charset="0"/>
                <a:hlinkClick r:id="rId2"/>
              </a:rPr>
              <a:t>@</a:t>
            </a:r>
            <a:r>
              <a:rPr lang="ro-RO" b="1" u="sng" dirty="0" err="1">
                <a:solidFill>
                  <a:srgbClr val="0070C0"/>
                </a:solidFill>
                <a:latin typeface="Times New Roman" pitchFamily="18" charset="0"/>
                <a:cs typeface="Times New Roman" pitchFamily="18" charset="0"/>
                <a:hlinkClick r:id="rId2"/>
              </a:rPr>
              <a:t>gmail.com</a:t>
            </a:r>
            <a:r>
              <a:rPr lang="ro-RO" dirty="0">
                <a:solidFill>
                  <a:srgbClr val="0070C0"/>
                </a:solidFill>
                <a:latin typeface="Times New Roman" pitchFamily="18" charset="0"/>
                <a:cs typeface="Times New Roman" pitchFamily="18" charset="0"/>
              </a:rPr>
              <a:t> .</a:t>
            </a:r>
          </a:p>
          <a:p>
            <a:endParaRPr lang="ro-RO" dirty="0"/>
          </a:p>
        </p:txBody>
      </p:sp>
    </p:spTree>
    <p:extLst>
      <p:ext uri="{BB962C8B-B14F-4D97-AF65-F5344CB8AC3E}">
        <p14:creationId xmlns:p14="http://schemas.microsoft.com/office/powerpoint/2010/main" val="1892185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35608" y="274638"/>
            <a:ext cx="7498080" cy="2938338"/>
          </a:xfrm>
        </p:spPr>
        <p:txBody>
          <a:bodyPr>
            <a:normAutofit fontScale="90000"/>
          </a:bodyPr>
          <a:lstStyle/>
          <a:p>
            <a:pPr algn="just"/>
            <a:r>
              <a:rPr lang="ro-RO" sz="1800" dirty="0" smtClean="0">
                <a:solidFill>
                  <a:schemeClr val="tx1"/>
                </a:solidFill>
                <a:effectLst/>
              </a:rPr>
              <a:t/>
            </a:r>
            <a:br>
              <a:rPr lang="ro-RO" sz="1800" dirty="0" smtClean="0">
                <a:solidFill>
                  <a:schemeClr val="tx1"/>
                </a:solidFill>
                <a:effectLst/>
              </a:rPr>
            </a:br>
            <a:r>
              <a:rPr lang="ro-RO" sz="1800" dirty="0" smtClean="0">
                <a:solidFill>
                  <a:schemeClr val="tx1"/>
                </a:solidFill>
                <a:effectLst/>
              </a:rPr>
              <a:t>	</a:t>
            </a:r>
            <a:r>
              <a:rPr lang="ro-RO" sz="1800" dirty="0" smtClean="0">
                <a:solidFill>
                  <a:schemeClr val="tx1"/>
                </a:solidFill>
                <a:effectLst/>
                <a:latin typeface="Times New Roman" pitchFamily="18" charset="0"/>
                <a:cs typeface="Times New Roman" pitchFamily="18" charset="0"/>
              </a:rPr>
              <a:t>În </a:t>
            </a:r>
            <a:r>
              <a:rPr lang="ro-RO" sz="1800" dirty="0">
                <a:solidFill>
                  <a:schemeClr val="tx1"/>
                </a:solidFill>
                <a:effectLst/>
                <a:latin typeface="Times New Roman" pitchFamily="18" charset="0"/>
                <a:cs typeface="Times New Roman" pitchFamily="18" charset="0"/>
              </a:rPr>
              <a:t>perioada 01.01.2019 – 31.12.2019 au fost angajați 17 asistenți personali în locul celor eliberați în legătură cu decesul beneficiarilor. </a:t>
            </a:r>
            <a:r>
              <a:rPr lang="ro-RO" sz="1800" dirty="0" smtClean="0">
                <a:solidFill>
                  <a:schemeClr val="tx1"/>
                </a:solidFill>
                <a:effectLst/>
                <a:latin typeface="Times New Roman" pitchFamily="18" charset="0"/>
                <a:cs typeface="Times New Roman" pitchFamily="18" charset="0"/>
              </a:rPr>
              <a:t>La </a:t>
            </a:r>
            <a:r>
              <a:rPr lang="ro-RO" sz="1800" dirty="0">
                <a:solidFill>
                  <a:schemeClr val="tx1"/>
                </a:solidFill>
                <a:effectLst/>
                <a:latin typeface="Times New Roman" pitchFamily="18" charset="0"/>
                <a:cs typeface="Times New Roman" pitchFamily="18" charset="0"/>
              </a:rPr>
              <a:t>106 asistenți personali, sunt angajați 3 șefi ai serviciului social „Asistență personală“ totalul fiind 109 </a:t>
            </a:r>
            <a:r>
              <a:rPr lang="ro-RO" sz="1800" dirty="0" smtClean="0">
                <a:solidFill>
                  <a:schemeClr val="tx1"/>
                </a:solidFill>
                <a:effectLst/>
                <a:latin typeface="Times New Roman" pitchFamily="18" charset="0"/>
                <a:cs typeface="Times New Roman" pitchFamily="18" charset="0"/>
              </a:rPr>
              <a:t>persoane. În </a:t>
            </a:r>
            <a:r>
              <a:rPr lang="ro-RO" sz="1800" dirty="0">
                <a:solidFill>
                  <a:schemeClr val="tx1"/>
                </a:solidFill>
                <a:effectLst/>
                <a:latin typeface="Times New Roman" pitchFamily="18" charset="0"/>
                <a:cs typeface="Times New Roman" pitchFamily="18" charset="0"/>
              </a:rPr>
              <a:t>perioada anului 2019 au fost înregistrate  </a:t>
            </a:r>
            <a:r>
              <a:rPr lang="ro-RO" sz="1800" b="1" dirty="0">
                <a:solidFill>
                  <a:schemeClr val="tx1"/>
                </a:solidFill>
                <a:effectLst/>
                <a:latin typeface="Times New Roman" pitchFamily="18" charset="0"/>
                <a:cs typeface="Times New Roman" pitchFamily="18" charset="0"/>
              </a:rPr>
              <a:t>44  cereri</a:t>
            </a:r>
            <a:r>
              <a:rPr lang="ro-RO" sz="1800" dirty="0">
                <a:solidFill>
                  <a:schemeClr val="tx1"/>
                </a:solidFill>
                <a:effectLst/>
                <a:latin typeface="Times New Roman" pitchFamily="18" charset="0"/>
                <a:cs typeface="Times New Roman" pitchFamily="18" charset="0"/>
              </a:rPr>
              <a:t> de solicitare a Serviciului social „Asistență Personală”. În perioada raportată în baza Deciziei Consiliului Raional Cahul nr. 06/05-IV din 06.12.2018 au fost angajați suplimentar </a:t>
            </a:r>
            <a:r>
              <a:rPr lang="ro-RO" sz="1800" b="1" dirty="0">
                <a:solidFill>
                  <a:schemeClr val="tx1"/>
                </a:solidFill>
                <a:effectLst/>
                <a:latin typeface="Times New Roman" pitchFamily="18" charset="0"/>
                <a:cs typeface="Times New Roman" pitchFamily="18" charset="0"/>
              </a:rPr>
              <a:t>15</a:t>
            </a:r>
            <a:r>
              <a:rPr lang="ro-RO" sz="1800" dirty="0">
                <a:solidFill>
                  <a:schemeClr val="tx1"/>
                </a:solidFill>
                <a:effectLst/>
                <a:latin typeface="Times New Roman" pitchFamily="18" charset="0"/>
                <a:cs typeface="Times New Roman" pitchFamily="18" charset="0"/>
              </a:rPr>
              <a:t> asistenți personali. În decursul anului  au fost efectuate </a:t>
            </a:r>
            <a:r>
              <a:rPr lang="ro-RO" sz="1800" b="1" dirty="0">
                <a:solidFill>
                  <a:schemeClr val="tx1"/>
                </a:solidFill>
                <a:effectLst/>
                <a:latin typeface="Times New Roman" pitchFamily="18" charset="0"/>
                <a:cs typeface="Times New Roman" pitchFamily="18" charset="0"/>
              </a:rPr>
              <a:t>565 vizite</a:t>
            </a:r>
            <a:r>
              <a:rPr lang="ro-RO" sz="1800" dirty="0">
                <a:solidFill>
                  <a:schemeClr val="tx1"/>
                </a:solidFill>
                <a:effectLst/>
                <a:latin typeface="Times New Roman" pitchFamily="18" charset="0"/>
                <a:cs typeface="Times New Roman" pitchFamily="18" charset="0"/>
              </a:rPr>
              <a:t> de evaluare la domiciliul beneficiarilor, privind modul în care sunt îndeplinite obligațiile asistenților personali, precum și evaluarea  socială  și  psihologică atât a asistentului personal, cât și a beneficiarului</a:t>
            </a:r>
            <a:r>
              <a:rPr lang="ro-RO" sz="2000" dirty="0">
                <a:solidFill>
                  <a:schemeClr val="tx1"/>
                </a:solidFill>
                <a:effectLst/>
                <a:latin typeface="Times New Roman" pitchFamily="18" charset="0"/>
                <a:cs typeface="Times New Roman" pitchFamily="18" charset="0"/>
              </a:rPr>
              <a:t>.</a:t>
            </a:r>
            <a:r>
              <a:rPr lang="ro-RO" sz="1200" dirty="0">
                <a:effectLst/>
              </a:rPr>
              <a:t/>
            </a:r>
            <a:br>
              <a:rPr lang="ro-RO" sz="1200" dirty="0">
                <a:effectLst/>
              </a:rPr>
            </a:br>
            <a:r>
              <a:rPr lang="ro-RO" sz="1400" dirty="0">
                <a:effectLst/>
              </a:rPr>
              <a:t/>
            </a:r>
            <a:br>
              <a:rPr lang="ro-RO" sz="1400" dirty="0">
                <a:effectLst/>
              </a:rPr>
            </a:br>
            <a:endParaRPr lang="ro-RO" sz="1400" dirty="0"/>
          </a:p>
        </p:txBody>
      </p:sp>
      <p:graphicFrame>
        <p:nvGraphicFramePr>
          <p:cNvPr id="4" name="Substituent conținut 3"/>
          <p:cNvGraphicFramePr>
            <a:graphicFrameLocks noGrp="1"/>
          </p:cNvGraphicFramePr>
          <p:nvPr>
            <p:ph idx="1"/>
            <p:extLst>
              <p:ext uri="{D42A27DB-BD31-4B8C-83A1-F6EECF244321}">
                <p14:modId xmlns:p14="http://schemas.microsoft.com/office/powerpoint/2010/main" val="2874448754"/>
              </p:ext>
            </p:extLst>
          </p:nvPr>
        </p:nvGraphicFramePr>
        <p:xfrm>
          <a:off x="1475656" y="3212976"/>
          <a:ext cx="7344820" cy="2126412"/>
        </p:xfrm>
        <a:graphic>
          <a:graphicData uri="http://schemas.openxmlformats.org/drawingml/2006/table">
            <a:tbl>
              <a:tblPr firstRow="1" firstCol="1" lastRow="1" lastCol="1" bandRow="1" bandCol="1">
                <a:tableStyleId>{5C22544A-7EE6-4342-B048-85BDC9FD1C3A}</a:tableStyleId>
              </a:tblPr>
              <a:tblGrid>
                <a:gridCol w="732166">
                  <a:extLst>
                    <a:ext uri="{9D8B030D-6E8A-4147-A177-3AD203B41FA5}">
                      <a16:colId xmlns:a16="http://schemas.microsoft.com/office/drawing/2014/main" val="20000"/>
                    </a:ext>
                  </a:extLst>
                </a:gridCol>
                <a:gridCol w="976222">
                  <a:extLst>
                    <a:ext uri="{9D8B030D-6E8A-4147-A177-3AD203B41FA5}">
                      <a16:colId xmlns:a16="http://schemas.microsoft.com/office/drawing/2014/main" val="20001"/>
                    </a:ext>
                  </a:extLst>
                </a:gridCol>
                <a:gridCol w="976222">
                  <a:extLst>
                    <a:ext uri="{9D8B030D-6E8A-4147-A177-3AD203B41FA5}">
                      <a16:colId xmlns:a16="http://schemas.microsoft.com/office/drawing/2014/main" val="20002"/>
                    </a:ext>
                  </a:extLst>
                </a:gridCol>
                <a:gridCol w="813518">
                  <a:extLst>
                    <a:ext uri="{9D8B030D-6E8A-4147-A177-3AD203B41FA5}">
                      <a16:colId xmlns:a16="http://schemas.microsoft.com/office/drawing/2014/main" val="20003"/>
                    </a:ext>
                  </a:extLst>
                </a:gridCol>
                <a:gridCol w="894870">
                  <a:extLst>
                    <a:ext uri="{9D8B030D-6E8A-4147-A177-3AD203B41FA5}">
                      <a16:colId xmlns:a16="http://schemas.microsoft.com/office/drawing/2014/main" val="20004"/>
                    </a:ext>
                  </a:extLst>
                </a:gridCol>
                <a:gridCol w="638150">
                  <a:extLst>
                    <a:ext uri="{9D8B030D-6E8A-4147-A177-3AD203B41FA5}">
                      <a16:colId xmlns:a16="http://schemas.microsoft.com/office/drawing/2014/main" val="20005"/>
                    </a:ext>
                  </a:extLst>
                </a:gridCol>
                <a:gridCol w="1156836">
                  <a:extLst>
                    <a:ext uri="{9D8B030D-6E8A-4147-A177-3AD203B41FA5}">
                      <a16:colId xmlns:a16="http://schemas.microsoft.com/office/drawing/2014/main" val="20006"/>
                    </a:ext>
                  </a:extLst>
                </a:gridCol>
                <a:gridCol w="1156836">
                  <a:extLst>
                    <a:ext uri="{9D8B030D-6E8A-4147-A177-3AD203B41FA5}">
                      <a16:colId xmlns:a16="http://schemas.microsoft.com/office/drawing/2014/main" val="20007"/>
                    </a:ext>
                  </a:extLst>
                </a:gridCol>
              </a:tblGrid>
              <a:tr h="908731">
                <a:tc rowSpan="3">
                  <a:txBody>
                    <a:bodyPr/>
                    <a:lstStyle/>
                    <a:p>
                      <a:pPr algn="ctr">
                        <a:spcAft>
                          <a:spcPts val="0"/>
                        </a:spcAft>
                      </a:pPr>
                      <a:r>
                        <a:rPr lang="ro-RO" sz="1300" dirty="0">
                          <a:effectLst/>
                        </a:rPr>
                        <a:t>Nr</a:t>
                      </a:r>
                      <a:endParaRPr lang="ro-RO" sz="1200" dirty="0">
                        <a:effectLst/>
                      </a:endParaRPr>
                    </a:p>
                    <a:p>
                      <a:pPr algn="ctr">
                        <a:spcAft>
                          <a:spcPts val="0"/>
                        </a:spcAft>
                      </a:pPr>
                      <a:r>
                        <a:rPr lang="ro-RO" sz="1300" dirty="0">
                          <a:effectLst/>
                        </a:rPr>
                        <a:t>d/o</a:t>
                      </a:r>
                      <a:endParaRPr lang="ro-RO" sz="1200" dirty="0">
                        <a:effectLst/>
                        <a:latin typeface="Times New Roman"/>
                        <a:ea typeface="Times New Roman"/>
                        <a:cs typeface="Times New Roman"/>
                      </a:endParaRPr>
                    </a:p>
                  </a:txBody>
                  <a:tcPr marL="68580" marR="68580" marT="0" marB="0" anchor="ctr"/>
                </a:tc>
                <a:tc rowSpan="3">
                  <a:txBody>
                    <a:bodyPr/>
                    <a:lstStyle/>
                    <a:p>
                      <a:pPr algn="ctr">
                        <a:spcAft>
                          <a:spcPts val="0"/>
                        </a:spcAft>
                      </a:pPr>
                      <a:r>
                        <a:rPr lang="ro-RO" sz="1300">
                          <a:effectLst/>
                        </a:rPr>
                        <a:t>Nr. total de asistenţi personali angajați</a:t>
                      </a:r>
                      <a:endParaRPr lang="ro-RO" sz="1200">
                        <a:effectLst/>
                      </a:endParaRPr>
                    </a:p>
                    <a:p>
                      <a:pPr algn="ctr">
                        <a:spcAft>
                          <a:spcPts val="0"/>
                        </a:spcAft>
                      </a:pPr>
                      <a:r>
                        <a:rPr lang="ro-RO" sz="1300">
                          <a:effectLst/>
                        </a:rPr>
                        <a:t> </a:t>
                      </a:r>
                      <a:endParaRPr lang="ro-RO" sz="1200">
                        <a:effectLst/>
                        <a:latin typeface="Times New Roman"/>
                        <a:ea typeface="Times New Roman"/>
                        <a:cs typeface="Times New Roman"/>
                      </a:endParaRPr>
                    </a:p>
                  </a:txBody>
                  <a:tcPr marL="68580" marR="68580" marT="0" marB="0" anchor="ctr"/>
                </a:tc>
                <a:tc gridSpan="2">
                  <a:txBody>
                    <a:bodyPr/>
                    <a:lstStyle/>
                    <a:p>
                      <a:pPr algn="ctr">
                        <a:spcAft>
                          <a:spcPts val="0"/>
                        </a:spcAft>
                      </a:pPr>
                      <a:r>
                        <a:rPr lang="ro-RO" sz="1300">
                          <a:effectLst/>
                        </a:rPr>
                        <a:t>Nr. total de</a:t>
                      </a:r>
                      <a:endParaRPr lang="ro-RO" sz="1200">
                        <a:effectLst/>
                      </a:endParaRPr>
                    </a:p>
                    <a:p>
                      <a:pPr algn="ctr">
                        <a:spcAft>
                          <a:spcPts val="0"/>
                        </a:spcAft>
                      </a:pPr>
                      <a:r>
                        <a:rPr lang="ro-RO" sz="1300">
                          <a:effectLst/>
                        </a:rPr>
                        <a:t>beneficiari inclusiv</a:t>
                      </a:r>
                      <a:endParaRPr lang="ro-RO" sz="1200">
                        <a:effectLst/>
                        <a:latin typeface="Times New Roman"/>
                        <a:ea typeface="Times New Roman"/>
                        <a:cs typeface="Times New Roman"/>
                      </a:endParaRPr>
                    </a:p>
                  </a:txBody>
                  <a:tcPr marL="68580" marR="68580" marT="0" marB="0" anchor="ctr"/>
                </a:tc>
                <a:tc hMerge="1">
                  <a:txBody>
                    <a:bodyPr/>
                    <a:lstStyle/>
                    <a:p>
                      <a:endParaRPr lang="ro-RO"/>
                    </a:p>
                  </a:txBody>
                  <a:tcPr/>
                </a:tc>
                <a:tc rowSpan="3">
                  <a:txBody>
                    <a:bodyPr/>
                    <a:lstStyle/>
                    <a:p>
                      <a:pPr algn="ctr">
                        <a:spcAft>
                          <a:spcPts val="0"/>
                        </a:spcAft>
                      </a:pPr>
                      <a:r>
                        <a:rPr lang="ro-RO" sz="1300" dirty="0">
                          <a:effectLst/>
                        </a:rPr>
                        <a:t>Încadrări asistenți personali</a:t>
                      </a:r>
                      <a:endParaRPr lang="ro-RO" sz="1200" dirty="0">
                        <a:effectLst/>
                      </a:endParaRPr>
                    </a:p>
                    <a:p>
                      <a:pPr algn="ctr">
                        <a:spcAft>
                          <a:spcPts val="0"/>
                        </a:spcAft>
                      </a:pPr>
                      <a:r>
                        <a:rPr lang="ro-RO" sz="1300" dirty="0">
                          <a:effectLst/>
                        </a:rPr>
                        <a:t> </a:t>
                      </a:r>
                      <a:endParaRPr lang="ro-RO" sz="1200" dirty="0">
                        <a:effectLst/>
                        <a:latin typeface="Times New Roman"/>
                        <a:ea typeface="Times New Roman"/>
                        <a:cs typeface="Times New Roman"/>
                      </a:endParaRPr>
                    </a:p>
                  </a:txBody>
                  <a:tcPr marL="68580" marR="68580" marT="0" marB="0" anchor="ctr"/>
                </a:tc>
                <a:tc rowSpan="3">
                  <a:txBody>
                    <a:bodyPr/>
                    <a:lstStyle/>
                    <a:p>
                      <a:pPr algn="ctr">
                        <a:spcAft>
                          <a:spcPts val="0"/>
                        </a:spcAft>
                      </a:pPr>
                      <a:r>
                        <a:rPr lang="ro-RO" sz="1300">
                          <a:effectLst/>
                        </a:rPr>
                        <a:t>Contracte</a:t>
                      </a:r>
                      <a:endParaRPr lang="ro-RO" sz="1200">
                        <a:effectLst/>
                      </a:endParaRPr>
                    </a:p>
                    <a:p>
                      <a:pPr algn="ctr">
                        <a:spcAft>
                          <a:spcPts val="0"/>
                        </a:spcAft>
                      </a:pPr>
                      <a:r>
                        <a:rPr lang="ro-RO" sz="1300">
                          <a:effectLst/>
                        </a:rPr>
                        <a:t>reziliate</a:t>
                      </a:r>
                      <a:endParaRPr lang="ro-RO" sz="1200">
                        <a:effectLst/>
                        <a:latin typeface="Times New Roman"/>
                        <a:ea typeface="Times New Roman"/>
                        <a:cs typeface="Times New Roman"/>
                      </a:endParaRPr>
                    </a:p>
                  </a:txBody>
                  <a:tcPr marL="68580" marR="68580" marT="0" marB="0" anchor="ctr"/>
                </a:tc>
                <a:tc rowSpan="2" gridSpan="2">
                  <a:txBody>
                    <a:bodyPr/>
                    <a:lstStyle/>
                    <a:p>
                      <a:pPr algn="ctr">
                        <a:spcAft>
                          <a:spcPts val="0"/>
                        </a:spcAft>
                      </a:pPr>
                      <a:r>
                        <a:rPr lang="ro-RO" sz="1300">
                          <a:effectLst/>
                        </a:rPr>
                        <a:t>Contracte  de muncă încheiate cu asistenţii personali angajați</a:t>
                      </a:r>
                      <a:endParaRPr lang="ro-RO" sz="1200">
                        <a:effectLst/>
                        <a:latin typeface="Times New Roman"/>
                        <a:ea typeface="Times New Roman"/>
                        <a:cs typeface="Times New Roman"/>
                      </a:endParaRPr>
                    </a:p>
                  </a:txBody>
                  <a:tcPr marL="68580" marR="68580" marT="0" marB="0" anchor="ctr"/>
                </a:tc>
                <a:tc rowSpan="2" hMerge="1">
                  <a:txBody>
                    <a:bodyPr/>
                    <a:lstStyle/>
                    <a:p>
                      <a:endParaRPr lang="ro-RO"/>
                    </a:p>
                  </a:txBody>
                  <a:tcPr/>
                </a:tc>
                <a:extLst>
                  <a:ext uri="{0D108BD9-81ED-4DB2-BD59-A6C34878D82A}">
                    <a16:rowId xmlns:a16="http://schemas.microsoft.com/office/drawing/2014/main" val="10000"/>
                  </a:ext>
                </a:extLst>
              </a:tr>
              <a:tr h="38834">
                <a:tc vMerge="1">
                  <a:txBody>
                    <a:bodyPr/>
                    <a:lstStyle/>
                    <a:p>
                      <a:endParaRPr lang="ro-RO"/>
                    </a:p>
                  </a:txBody>
                  <a:tcPr/>
                </a:tc>
                <a:tc vMerge="1">
                  <a:txBody>
                    <a:bodyPr/>
                    <a:lstStyle/>
                    <a:p>
                      <a:endParaRPr lang="ro-RO"/>
                    </a:p>
                  </a:txBody>
                  <a:tcPr/>
                </a:tc>
                <a:tc rowSpan="2">
                  <a:txBody>
                    <a:bodyPr/>
                    <a:lstStyle/>
                    <a:p>
                      <a:pPr algn="ctr">
                        <a:spcAft>
                          <a:spcPts val="0"/>
                        </a:spcAft>
                      </a:pPr>
                      <a:r>
                        <a:rPr lang="ro-RO" sz="1300" dirty="0">
                          <a:effectLst/>
                        </a:rPr>
                        <a:t>copii</a:t>
                      </a:r>
                      <a:endParaRPr lang="ro-RO" sz="1200" dirty="0">
                        <a:effectLst/>
                        <a:latin typeface="Times New Roman"/>
                        <a:ea typeface="Times New Roman"/>
                        <a:cs typeface="Times New Roman"/>
                      </a:endParaRPr>
                    </a:p>
                  </a:txBody>
                  <a:tcPr marL="68580" marR="68580" marT="0" marB="0" anchor="ctr"/>
                </a:tc>
                <a:tc rowSpan="2">
                  <a:txBody>
                    <a:bodyPr/>
                    <a:lstStyle/>
                    <a:p>
                      <a:pPr algn="ctr">
                        <a:spcAft>
                          <a:spcPts val="0"/>
                        </a:spcAft>
                      </a:pPr>
                      <a:r>
                        <a:rPr lang="ro-RO" sz="1300">
                          <a:effectLst/>
                        </a:rPr>
                        <a:t>adulţi</a:t>
                      </a:r>
                      <a:endParaRPr lang="ro-RO" sz="1200">
                        <a:effectLst/>
                        <a:latin typeface="Times New Roman"/>
                        <a:ea typeface="Times New Roman"/>
                        <a:cs typeface="Times New Roman"/>
                      </a:endParaRPr>
                    </a:p>
                  </a:txBody>
                  <a:tcPr marL="68580" marR="68580" marT="0" marB="0" anchor="ctr"/>
                </a:tc>
                <a:tc vMerge="1">
                  <a:txBody>
                    <a:bodyPr/>
                    <a:lstStyle/>
                    <a:p>
                      <a:endParaRPr lang="ro-RO"/>
                    </a:p>
                  </a:txBody>
                  <a:tcPr/>
                </a:tc>
                <a:tc vMerge="1">
                  <a:txBody>
                    <a:bodyPr/>
                    <a:lstStyle/>
                    <a:p>
                      <a:endParaRPr lang="ro-RO"/>
                    </a:p>
                  </a:txBody>
                  <a:tcPr/>
                </a:tc>
                <a:tc gridSpan="2" vMerge="1">
                  <a:txBody>
                    <a:bodyPr/>
                    <a:lstStyle/>
                    <a:p>
                      <a:endParaRPr lang="ro-RO"/>
                    </a:p>
                  </a:txBody>
                  <a:tcPr/>
                </a:tc>
                <a:tc hMerge="1" vMerge="1">
                  <a:txBody>
                    <a:bodyPr/>
                    <a:lstStyle/>
                    <a:p>
                      <a:endParaRPr lang="ro-RO"/>
                    </a:p>
                  </a:txBody>
                  <a:tcPr/>
                </a:tc>
                <a:extLst>
                  <a:ext uri="{0D108BD9-81ED-4DB2-BD59-A6C34878D82A}">
                    <a16:rowId xmlns:a16="http://schemas.microsoft.com/office/drawing/2014/main" val="10001"/>
                  </a:ext>
                </a:extLst>
              </a:tr>
              <a:tr h="852635">
                <a:tc vMerge="1">
                  <a:txBody>
                    <a:bodyPr/>
                    <a:lstStyle/>
                    <a:p>
                      <a:endParaRPr lang="ro-RO"/>
                    </a:p>
                  </a:txBody>
                  <a:tcPr/>
                </a:tc>
                <a:tc vMerge="1">
                  <a:txBody>
                    <a:bodyPr/>
                    <a:lstStyle/>
                    <a:p>
                      <a:endParaRPr lang="ro-RO"/>
                    </a:p>
                  </a:txBody>
                  <a:tcPr/>
                </a:tc>
                <a:tc vMerge="1">
                  <a:txBody>
                    <a:bodyPr/>
                    <a:lstStyle/>
                    <a:p>
                      <a:endParaRPr lang="ro-RO"/>
                    </a:p>
                  </a:txBody>
                  <a:tcPr/>
                </a:tc>
                <a:tc vMerge="1">
                  <a:txBody>
                    <a:bodyPr/>
                    <a:lstStyle/>
                    <a:p>
                      <a:endParaRPr lang="ro-RO"/>
                    </a:p>
                  </a:txBody>
                  <a:tcPr/>
                </a:tc>
                <a:tc vMerge="1">
                  <a:txBody>
                    <a:bodyPr/>
                    <a:lstStyle/>
                    <a:p>
                      <a:endParaRPr lang="ro-RO"/>
                    </a:p>
                  </a:txBody>
                  <a:tcPr/>
                </a:tc>
                <a:tc vMerge="1">
                  <a:txBody>
                    <a:bodyPr/>
                    <a:lstStyle/>
                    <a:p>
                      <a:endParaRPr lang="ro-RO"/>
                    </a:p>
                  </a:txBody>
                  <a:tcPr/>
                </a:tc>
                <a:tc>
                  <a:txBody>
                    <a:bodyPr/>
                    <a:lstStyle/>
                    <a:p>
                      <a:pPr algn="ctr">
                        <a:spcAft>
                          <a:spcPts val="0"/>
                        </a:spcAft>
                      </a:pPr>
                      <a:r>
                        <a:rPr lang="ro-RO" sz="1300">
                          <a:effectLst/>
                        </a:rPr>
                        <a:t>perioadă determinată</a:t>
                      </a:r>
                      <a:endParaRPr lang="ro-RO" sz="1200">
                        <a:effectLst/>
                        <a:latin typeface="Times New Roman"/>
                        <a:ea typeface="Times New Roman"/>
                        <a:cs typeface="Times New Roman"/>
                      </a:endParaRPr>
                    </a:p>
                  </a:txBody>
                  <a:tcPr marL="68580" marR="68580" marT="0" marB="0" anchor="ctr"/>
                </a:tc>
                <a:tc>
                  <a:txBody>
                    <a:bodyPr/>
                    <a:lstStyle/>
                    <a:p>
                      <a:pPr algn="ctr">
                        <a:spcAft>
                          <a:spcPts val="0"/>
                        </a:spcAft>
                      </a:pPr>
                      <a:r>
                        <a:rPr lang="ro-RO" sz="1300" dirty="0">
                          <a:effectLst/>
                        </a:rPr>
                        <a:t>Pe perioadă nedeterminată</a:t>
                      </a:r>
                      <a:endParaRPr lang="ro-RO" sz="1200" dirty="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2"/>
                  </a:ext>
                </a:extLst>
              </a:tr>
              <a:tr h="326212">
                <a:tc>
                  <a:txBody>
                    <a:bodyPr/>
                    <a:lstStyle/>
                    <a:p>
                      <a:pPr algn="ctr">
                        <a:spcAft>
                          <a:spcPts val="0"/>
                        </a:spcAft>
                      </a:pPr>
                      <a:r>
                        <a:rPr lang="ro-RO" sz="1400">
                          <a:effectLst/>
                        </a:rPr>
                        <a:t>total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106</a:t>
                      </a:r>
                      <a:endParaRPr lang="ro-RO" sz="1200">
                        <a:effectLst/>
                        <a:latin typeface="Times New Roman"/>
                        <a:ea typeface="Times New Roman"/>
                        <a:cs typeface="Times New Roman"/>
                      </a:endParaRPr>
                    </a:p>
                  </a:txBody>
                  <a:tcPr marL="68580" marR="68580" marT="0" marB="0"/>
                </a:tc>
                <a:tc>
                  <a:txBody>
                    <a:bodyPr/>
                    <a:lstStyle/>
                    <a:p>
                      <a:pPr algn="ctr">
                        <a:spcAft>
                          <a:spcPts val="0"/>
                        </a:spcAft>
                        <a:tabLst>
                          <a:tab pos="192405" algn="ctr"/>
                        </a:tabLst>
                      </a:pPr>
                      <a:r>
                        <a:rPr lang="ro-RO" sz="1400">
                          <a:effectLst/>
                        </a:rPr>
                        <a:t>33</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73</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7</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7</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34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72</a:t>
                      </a:r>
                      <a:endParaRPr lang="ro-RO" sz="12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26941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35608" y="274638"/>
            <a:ext cx="7498080" cy="3010346"/>
          </a:xfrm>
        </p:spPr>
        <p:txBody>
          <a:bodyPr>
            <a:normAutofit/>
          </a:bodyPr>
          <a:lstStyle/>
          <a:p>
            <a:r>
              <a:rPr lang="ro-RO" sz="1600" dirty="0" smtClean="0">
                <a:solidFill>
                  <a:schemeClr val="tx1"/>
                </a:solidFill>
                <a:effectLst/>
              </a:rPr>
              <a:t>	</a:t>
            </a:r>
            <a:r>
              <a:rPr lang="ro-RO" sz="1800" dirty="0" smtClean="0">
                <a:solidFill>
                  <a:schemeClr val="tx1"/>
                </a:solidFill>
                <a:effectLst/>
                <a:latin typeface="Times New Roman" pitchFamily="18" charset="0"/>
                <a:cs typeface="Times New Roman" pitchFamily="18" charset="0"/>
              </a:rPr>
              <a:t>La </a:t>
            </a:r>
            <a:r>
              <a:rPr lang="ro-RO" sz="1800" dirty="0">
                <a:solidFill>
                  <a:schemeClr val="tx1"/>
                </a:solidFill>
                <a:effectLst/>
                <a:latin typeface="Times New Roman" pitchFamily="18" charset="0"/>
                <a:cs typeface="Times New Roman" pitchFamily="18" charset="0"/>
              </a:rPr>
              <a:t>momentul raportării în Serviciului social „Asistență personală“ sunt angajați în total 109 persoane din care: 106 asistenți personali și 3 șefi ai serviciului</a:t>
            </a:r>
            <a:r>
              <a:rPr lang="ro-RO" sz="1800" dirty="0" smtClean="0">
                <a:solidFill>
                  <a:schemeClr val="tx1"/>
                </a:solidFill>
                <a:effectLst/>
                <a:latin typeface="Times New Roman" pitchFamily="18" charset="0"/>
                <a:cs typeface="Times New Roman" pitchFamily="18" charset="0"/>
              </a:rPr>
              <a:t>. </a:t>
            </a:r>
            <a:r>
              <a:rPr lang="ro-RO" sz="1800" dirty="0">
                <a:solidFill>
                  <a:schemeClr val="tx1"/>
                </a:solidFill>
                <a:effectLst/>
                <a:latin typeface="Times New Roman" pitchFamily="18" charset="0"/>
                <a:cs typeface="Times New Roman" pitchFamily="18" charset="0"/>
              </a:rPr>
              <a:t>În perioada semestrului I a anului 2020 au fost înregistrate  </a:t>
            </a:r>
            <a:r>
              <a:rPr lang="ro-RO" sz="1800" b="1" dirty="0">
                <a:solidFill>
                  <a:schemeClr val="tx1"/>
                </a:solidFill>
                <a:effectLst/>
                <a:latin typeface="Times New Roman" pitchFamily="18" charset="0"/>
                <a:cs typeface="Times New Roman" pitchFamily="18" charset="0"/>
              </a:rPr>
              <a:t>13  cereri</a:t>
            </a:r>
            <a:r>
              <a:rPr lang="ro-RO" sz="1800" dirty="0">
                <a:solidFill>
                  <a:schemeClr val="tx1"/>
                </a:solidFill>
                <a:effectLst/>
                <a:latin typeface="Times New Roman" pitchFamily="18" charset="0"/>
                <a:cs typeface="Times New Roman" pitchFamily="18" charset="0"/>
              </a:rPr>
              <a:t> de solicitare a Serviciului social ”Asistență Personală”. </a:t>
            </a:r>
            <a:r>
              <a:rPr lang="ro-RO" sz="1800" dirty="0" smtClean="0">
                <a:solidFill>
                  <a:schemeClr val="tx1"/>
                </a:solidFill>
                <a:effectLst/>
                <a:latin typeface="Times New Roman" pitchFamily="18" charset="0"/>
                <a:cs typeface="Times New Roman" pitchFamily="18" charset="0"/>
              </a:rPr>
              <a:t>În </a:t>
            </a:r>
            <a:r>
              <a:rPr lang="ro-RO" sz="1800" dirty="0">
                <a:solidFill>
                  <a:schemeClr val="tx1"/>
                </a:solidFill>
                <a:effectLst/>
                <a:latin typeface="Times New Roman" pitchFamily="18" charset="0"/>
                <a:cs typeface="Times New Roman" pitchFamily="18" charset="0"/>
              </a:rPr>
              <a:t>perioada raportată au fost efectuate </a:t>
            </a:r>
            <a:r>
              <a:rPr lang="ro-RO" sz="1800" b="1" dirty="0">
                <a:solidFill>
                  <a:schemeClr val="tx1"/>
                </a:solidFill>
                <a:effectLst/>
                <a:latin typeface="Times New Roman" pitchFamily="18" charset="0"/>
                <a:cs typeface="Times New Roman" pitchFamily="18" charset="0"/>
              </a:rPr>
              <a:t>135 vizite</a:t>
            </a:r>
            <a:r>
              <a:rPr lang="ro-RO" sz="1800" dirty="0">
                <a:solidFill>
                  <a:schemeClr val="tx1"/>
                </a:solidFill>
                <a:effectLst/>
                <a:latin typeface="Times New Roman" pitchFamily="18" charset="0"/>
                <a:cs typeface="Times New Roman" pitchFamily="18" charset="0"/>
              </a:rPr>
              <a:t> de evaluare la domiciliu beneficiarilor, privind modul în care sunt îndeplinite obligațiile contractuale de către asistenții personali precum și evaluarea socială și psihologică </a:t>
            </a:r>
            <a:r>
              <a:rPr lang="ro-RO" sz="1800" dirty="0" smtClean="0">
                <a:solidFill>
                  <a:schemeClr val="tx1"/>
                </a:solidFill>
                <a:effectLst/>
                <a:latin typeface="Times New Roman" pitchFamily="18" charset="0"/>
                <a:cs typeface="Times New Roman" pitchFamily="18" charset="0"/>
              </a:rPr>
              <a:t>atât asistentului </a:t>
            </a:r>
            <a:r>
              <a:rPr lang="ro-RO" sz="1800" dirty="0">
                <a:solidFill>
                  <a:schemeClr val="tx1"/>
                </a:solidFill>
                <a:effectLst/>
                <a:latin typeface="Times New Roman" pitchFamily="18" charset="0"/>
                <a:cs typeface="Times New Roman" pitchFamily="18" charset="0"/>
              </a:rPr>
              <a:t>personal </a:t>
            </a:r>
            <a:r>
              <a:rPr lang="ro-RO" sz="1800" dirty="0" smtClean="0">
                <a:solidFill>
                  <a:schemeClr val="tx1"/>
                </a:solidFill>
                <a:effectLst/>
                <a:latin typeface="Times New Roman" pitchFamily="18" charset="0"/>
                <a:cs typeface="Times New Roman" pitchFamily="18" charset="0"/>
              </a:rPr>
              <a:t>cât </a:t>
            </a:r>
            <a:r>
              <a:rPr lang="ro-RO" sz="1800" dirty="0">
                <a:solidFill>
                  <a:schemeClr val="tx1"/>
                </a:solidFill>
                <a:effectLst/>
                <a:latin typeface="Times New Roman" pitchFamily="18" charset="0"/>
                <a:cs typeface="Times New Roman" pitchFamily="18" charset="0"/>
              </a:rPr>
              <a:t>și a beneficiarilor. Pe parcursul lunilor martie – iunie, vizite nu au </a:t>
            </a:r>
            <a:r>
              <a:rPr lang="ro-RO" sz="1800" dirty="0" smtClean="0">
                <a:solidFill>
                  <a:schemeClr val="tx1"/>
                </a:solidFill>
                <a:effectLst/>
                <a:latin typeface="Times New Roman" pitchFamily="18" charset="0"/>
                <a:cs typeface="Times New Roman" pitchFamily="18" charset="0"/>
              </a:rPr>
              <a:t>făcut </a:t>
            </a:r>
            <a:r>
              <a:rPr lang="ro-RO" sz="1800" dirty="0">
                <a:solidFill>
                  <a:schemeClr val="tx1"/>
                </a:solidFill>
                <a:effectLst/>
                <a:latin typeface="Times New Roman" pitchFamily="18" charset="0"/>
                <a:cs typeface="Times New Roman" pitchFamily="18" charset="0"/>
              </a:rPr>
              <a:t>petrecute din motivul </a:t>
            </a:r>
            <a:r>
              <a:rPr lang="ro-RO" sz="1800" i="1" dirty="0">
                <a:solidFill>
                  <a:schemeClr val="tx1"/>
                </a:solidFill>
                <a:effectLst/>
                <a:latin typeface="Times New Roman" pitchFamily="18" charset="0"/>
                <a:cs typeface="Times New Roman" pitchFamily="18" charset="0"/>
              </a:rPr>
              <a:t>PANDEMIEI </a:t>
            </a:r>
            <a:r>
              <a:rPr lang="ro-RO" sz="1800" i="1" dirty="0" smtClean="0">
                <a:solidFill>
                  <a:schemeClr val="tx1"/>
                </a:solidFill>
                <a:effectLst/>
                <a:latin typeface="Times New Roman" pitchFamily="18" charset="0"/>
                <a:cs typeface="Times New Roman" pitchFamily="18" charset="0"/>
              </a:rPr>
              <a:t>COVID </a:t>
            </a:r>
            <a:r>
              <a:rPr lang="ro-RO" sz="1800" i="1" dirty="0">
                <a:solidFill>
                  <a:schemeClr val="tx1"/>
                </a:solidFill>
                <a:effectLst/>
                <a:latin typeface="Times New Roman" pitchFamily="18" charset="0"/>
                <a:cs typeface="Times New Roman" pitchFamily="18" charset="0"/>
              </a:rPr>
              <a:t>- </a:t>
            </a:r>
            <a:r>
              <a:rPr lang="ro-RO" sz="1800" i="1" dirty="0" smtClean="0">
                <a:solidFill>
                  <a:schemeClr val="tx1"/>
                </a:solidFill>
                <a:effectLst/>
                <a:latin typeface="Times New Roman" pitchFamily="18" charset="0"/>
                <a:cs typeface="Times New Roman" pitchFamily="18" charset="0"/>
              </a:rPr>
              <a:t>19</a:t>
            </a:r>
            <a:r>
              <a:rPr lang="ro-RO" sz="1800" dirty="0" smtClean="0">
                <a:solidFill>
                  <a:schemeClr val="tx1"/>
                </a:solidFill>
                <a:effectLst/>
                <a:latin typeface="Times New Roman" pitchFamily="18" charset="0"/>
                <a:cs typeface="Times New Roman" pitchFamily="18" charset="0"/>
              </a:rPr>
              <a:t>. </a:t>
            </a:r>
            <a:endParaRPr lang="ro-RO" sz="1800" dirty="0">
              <a:solidFill>
                <a:schemeClr val="tx1"/>
              </a:solidFill>
              <a:latin typeface="Times New Roman" pitchFamily="18" charset="0"/>
              <a:cs typeface="Times New Roman" pitchFamily="18" charset="0"/>
            </a:endParaRPr>
          </a:p>
        </p:txBody>
      </p:sp>
      <p:graphicFrame>
        <p:nvGraphicFramePr>
          <p:cNvPr id="4" name="Substituent conținut 3"/>
          <p:cNvGraphicFramePr>
            <a:graphicFrameLocks noGrp="1"/>
          </p:cNvGraphicFramePr>
          <p:nvPr>
            <p:ph idx="1"/>
            <p:extLst>
              <p:ext uri="{D42A27DB-BD31-4B8C-83A1-F6EECF244321}">
                <p14:modId xmlns:p14="http://schemas.microsoft.com/office/powerpoint/2010/main" val="2582187157"/>
              </p:ext>
            </p:extLst>
          </p:nvPr>
        </p:nvGraphicFramePr>
        <p:xfrm>
          <a:off x="1835696" y="3717032"/>
          <a:ext cx="6645236" cy="2348919"/>
        </p:xfrm>
        <a:graphic>
          <a:graphicData uri="http://schemas.openxmlformats.org/drawingml/2006/table">
            <a:tbl>
              <a:tblPr firstRow="1" firstCol="1" lastRow="1" lastCol="1" bandRow="1" bandCol="1">
                <a:tableStyleId>{5C22544A-7EE6-4342-B048-85BDC9FD1C3A}</a:tableStyleId>
              </a:tblPr>
              <a:tblGrid>
                <a:gridCol w="893311">
                  <a:extLst>
                    <a:ext uri="{9D8B030D-6E8A-4147-A177-3AD203B41FA5}">
                      <a16:colId xmlns:a16="http://schemas.microsoft.com/office/drawing/2014/main" val="20000"/>
                    </a:ext>
                  </a:extLst>
                </a:gridCol>
                <a:gridCol w="817804">
                  <a:extLst>
                    <a:ext uri="{9D8B030D-6E8A-4147-A177-3AD203B41FA5}">
                      <a16:colId xmlns:a16="http://schemas.microsoft.com/office/drawing/2014/main" val="20001"/>
                    </a:ext>
                  </a:extLst>
                </a:gridCol>
                <a:gridCol w="823031">
                  <a:extLst>
                    <a:ext uri="{9D8B030D-6E8A-4147-A177-3AD203B41FA5}">
                      <a16:colId xmlns:a16="http://schemas.microsoft.com/office/drawing/2014/main" val="20002"/>
                    </a:ext>
                  </a:extLst>
                </a:gridCol>
                <a:gridCol w="823031">
                  <a:extLst>
                    <a:ext uri="{9D8B030D-6E8A-4147-A177-3AD203B41FA5}">
                      <a16:colId xmlns:a16="http://schemas.microsoft.com/office/drawing/2014/main" val="20003"/>
                    </a:ext>
                  </a:extLst>
                </a:gridCol>
                <a:gridCol w="576760">
                  <a:extLst>
                    <a:ext uri="{9D8B030D-6E8A-4147-A177-3AD203B41FA5}">
                      <a16:colId xmlns:a16="http://schemas.microsoft.com/office/drawing/2014/main" val="20004"/>
                    </a:ext>
                  </a:extLst>
                </a:gridCol>
                <a:gridCol w="617999">
                  <a:extLst>
                    <a:ext uri="{9D8B030D-6E8A-4147-A177-3AD203B41FA5}">
                      <a16:colId xmlns:a16="http://schemas.microsoft.com/office/drawing/2014/main" val="20005"/>
                    </a:ext>
                  </a:extLst>
                </a:gridCol>
                <a:gridCol w="1046650">
                  <a:extLst>
                    <a:ext uri="{9D8B030D-6E8A-4147-A177-3AD203B41FA5}">
                      <a16:colId xmlns:a16="http://schemas.microsoft.com/office/drawing/2014/main" val="20006"/>
                    </a:ext>
                  </a:extLst>
                </a:gridCol>
                <a:gridCol w="1046650">
                  <a:extLst>
                    <a:ext uri="{9D8B030D-6E8A-4147-A177-3AD203B41FA5}">
                      <a16:colId xmlns:a16="http://schemas.microsoft.com/office/drawing/2014/main" val="20007"/>
                    </a:ext>
                  </a:extLst>
                </a:gridCol>
              </a:tblGrid>
              <a:tr h="703629">
                <a:tc rowSpan="3">
                  <a:txBody>
                    <a:bodyPr/>
                    <a:lstStyle/>
                    <a:p>
                      <a:pPr algn="just">
                        <a:spcAft>
                          <a:spcPts val="0"/>
                        </a:spcAft>
                      </a:pPr>
                      <a:r>
                        <a:rPr lang="ro-RO" sz="1400" dirty="0">
                          <a:effectLst/>
                        </a:rPr>
                        <a:t>Nr</a:t>
                      </a:r>
                      <a:endParaRPr lang="ro-RO" sz="1200" dirty="0">
                        <a:effectLst/>
                      </a:endParaRPr>
                    </a:p>
                    <a:p>
                      <a:pPr algn="just">
                        <a:spcAft>
                          <a:spcPts val="0"/>
                        </a:spcAft>
                      </a:pPr>
                      <a:r>
                        <a:rPr lang="ro-RO" sz="1400" dirty="0">
                          <a:effectLst/>
                        </a:rPr>
                        <a:t>d/o</a:t>
                      </a:r>
                      <a:endParaRPr lang="ro-RO" sz="1200" dirty="0">
                        <a:effectLst/>
                        <a:latin typeface="Times New Roman"/>
                        <a:ea typeface="Times New Roman"/>
                        <a:cs typeface="Times New Roman"/>
                      </a:endParaRPr>
                    </a:p>
                  </a:txBody>
                  <a:tcPr marL="68580" marR="68580" marT="0" marB="0"/>
                </a:tc>
                <a:tc rowSpan="3">
                  <a:txBody>
                    <a:bodyPr/>
                    <a:lstStyle/>
                    <a:p>
                      <a:pPr algn="ctr">
                        <a:spcAft>
                          <a:spcPts val="0"/>
                        </a:spcAft>
                      </a:pPr>
                      <a:r>
                        <a:rPr lang="ro-RO" sz="1400">
                          <a:effectLst/>
                        </a:rPr>
                        <a:t>Nr. total de asistenţi personali angajați</a:t>
                      </a:r>
                      <a:endParaRPr lang="ro-RO" sz="1200">
                        <a:effectLst/>
                      </a:endParaRPr>
                    </a:p>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gridSpan="2">
                  <a:txBody>
                    <a:bodyPr/>
                    <a:lstStyle/>
                    <a:p>
                      <a:pPr algn="ctr">
                        <a:spcAft>
                          <a:spcPts val="0"/>
                        </a:spcAft>
                      </a:pPr>
                      <a:r>
                        <a:rPr lang="ro-RO" sz="1400">
                          <a:effectLst/>
                        </a:rPr>
                        <a:t>Nr. total de </a:t>
                      </a:r>
                      <a:endParaRPr lang="ro-RO" sz="1200">
                        <a:effectLst/>
                      </a:endParaRPr>
                    </a:p>
                    <a:p>
                      <a:pPr algn="ctr">
                        <a:spcAft>
                          <a:spcPts val="0"/>
                        </a:spcAft>
                      </a:pPr>
                      <a:r>
                        <a:rPr lang="ro-RO" sz="1400">
                          <a:effectLst/>
                        </a:rPr>
                        <a:t>beneficiari inclusiv</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tc rowSpan="3">
                  <a:txBody>
                    <a:bodyPr/>
                    <a:lstStyle/>
                    <a:p>
                      <a:pPr algn="ctr">
                        <a:spcAft>
                          <a:spcPts val="0"/>
                        </a:spcAft>
                      </a:pPr>
                      <a:r>
                        <a:rPr lang="ro-RO" sz="1400">
                          <a:effectLst/>
                        </a:rPr>
                        <a:t>Încadrări asistenți personali</a:t>
                      </a:r>
                      <a:endParaRPr lang="ro-RO" sz="1200">
                        <a:effectLst/>
                      </a:endParaRPr>
                    </a:p>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rowSpan="3">
                  <a:txBody>
                    <a:bodyPr/>
                    <a:lstStyle/>
                    <a:p>
                      <a:pPr algn="ctr">
                        <a:spcAft>
                          <a:spcPts val="0"/>
                        </a:spcAft>
                      </a:pPr>
                      <a:r>
                        <a:rPr lang="ro-RO" sz="1400">
                          <a:effectLst/>
                        </a:rPr>
                        <a:t>Contracte </a:t>
                      </a:r>
                      <a:endParaRPr lang="ro-RO" sz="1200">
                        <a:effectLst/>
                      </a:endParaRPr>
                    </a:p>
                    <a:p>
                      <a:pPr algn="ctr">
                        <a:spcAft>
                          <a:spcPts val="0"/>
                        </a:spcAft>
                      </a:pPr>
                      <a:r>
                        <a:rPr lang="ro-RO" sz="1400">
                          <a:effectLst/>
                        </a:rPr>
                        <a:t>reziliate</a:t>
                      </a:r>
                      <a:endParaRPr lang="ro-RO" sz="1200">
                        <a:effectLst/>
                        <a:latin typeface="Times New Roman"/>
                        <a:ea typeface="Times New Roman"/>
                        <a:cs typeface="Times New Roman"/>
                      </a:endParaRPr>
                    </a:p>
                  </a:txBody>
                  <a:tcPr marL="68580" marR="68580" marT="0" marB="0"/>
                </a:tc>
                <a:tc rowSpan="2" gridSpan="2">
                  <a:txBody>
                    <a:bodyPr/>
                    <a:lstStyle/>
                    <a:p>
                      <a:pPr algn="ctr">
                        <a:spcAft>
                          <a:spcPts val="0"/>
                        </a:spcAft>
                      </a:pPr>
                      <a:r>
                        <a:rPr lang="ro-RO" sz="1400">
                          <a:effectLst/>
                        </a:rPr>
                        <a:t>Contracte  de muncă încheiate cu asistenţii personali angajați</a:t>
                      </a:r>
                      <a:endParaRPr lang="ro-RO" sz="1200">
                        <a:effectLst/>
                        <a:latin typeface="Times New Roman"/>
                        <a:ea typeface="Times New Roman"/>
                        <a:cs typeface="Times New Roman"/>
                      </a:endParaRPr>
                    </a:p>
                  </a:txBody>
                  <a:tcPr marL="68580" marR="68580" marT="0" marB="0"/>
                </a:tc>
                <a:tc rowSpan="2" hMerge="1">
                  <a:txBody>
                    <a:bodyPr/>
                    <a:lstStyle/>
                    <a:p>
                      <a:endParaRPr lang="ro-RO"/>
                    </a:p>
                  </a:txBody>
                  <a:tcPr/>
                </a:tc>
                <a:extLst>
                  <a:ext uri="{0D108BD9-81ED-4DB2-BD59-A6C34878D82A}">
                    <a16:rowId xmlns:a16="http://schemas.microsoft.com/office/drawing/2014/main" val="10000"/>
                  </a:ext>
                </a:extLst>
              </a:tr>
              <a:tr h="27922">
                <a:tc vMerge="1">
                  <a:txBody>
                    <a:bodyPr/>
                    <a:lstStyle/>
                    <a:p>
                      <a:endParaRPr lang="ro-RO"/>
                    </a:p>
                  </a:txBody>
                  <a:tcPr/>
                </a:tc>
                <a:tc vMerge="1">
                  <a:txBody>
                    <a:bodyPr/>
                    <a:lstStyle/>
                    <a:p>
                      <a:endParaRPr lang="ro-RO"/>
                    </a:p>
                  </a:txBody>
                  <a:tcPr/>
                </a:tc>
                <a:tc rowSpan="2">
                  <a:txBody>
                    <a:bodyPr/>
                    <a:lstStyle/>
                    <a:p>
                      <a:pPr algn="ctr">
                        <a:spcAft>
                          <a:spcPts val="0"/>
                        </a:spcAft>
                      </a:pPr>
                      <a:r>
                        <a:rPr lang="ro-RO" sz="1400">
                          <a:effectLst/>
                        </a:rPr>
                        <a:t>copii</a:t>
                      </a:r>
                      <a:endParaRPr lang="ro-RO" sz="1200">
                        <a:effectLst/>
                        <a:latin typeface="Times New Roman"/>
                        <a:ea typeface="Times New Roman"/>
                        <a:cs typeface="Times New Roman"/>
                      </a:endParaRPr>
                    </a:p>
                  </a:txBody>
                  <a:tcPr marL="68580" marR="68580" marT="0" marB="0"/>
                </a:tc>
                <a:tc rowSpan="2">
                  <a:txBody>
                    <a:bodyPr/>
                    <a:lstStyle/>
                    <a:p>
                      <a:pPr algn="ctr">
                        <a:spcAft>
                          <a:spcPts val="0"/>
                        </a:spcAft>
                      </a:pPr>
                      <a:r>
                        <a:rPr lang="ro-RO" sz="1400">
                          <a:effectLst/>
                        </a:rPr>
                        <a:t>adulţi</a:t>
                      </a:r>
                      <a:endParaRPr lang="ro-RO" sz="1200">
                        <a:effectLst/>
                        <a:latin typeface="Times New Roman"/>
                        <a:ea typeface="Times New Roman"/>
                        <a:cs typeface="Times New Roman"/>
                      </a:endParaRPr>
                    </a:p>
                  </a:txBody>
                  <a:tcPr marL="68580" marR="68580" marT="0" marB="0"/>
                </a:tc>
                <a:tc vMerge="1">
                  <a:txBody>
                    <a:bodyPr/>
                    <a:lstStyle/>
                    <a:p>
                      <a:endParaRPr lang="ro-RO"/>
                    </a:p>
                  </a:txBody>
                  <a:tcPr/>
                </a:tc>
                <a:tc vMerge="1">
                  <a:txBody>
                    <a:bodyPr/>
                    <a:lstStyle/>
                    <a:p>
                      <a:endParaRPr lang="ro-RO"/>
                    </a:p>
                  </a:txBody>
                  <a:tcPr/>
                </a:tc>
                <a:tc gridSpan="2" vMerge="1">
                  <a:txBody>
                    <a:bodyPr/>
                    <a:lstStyle/>
                    <a:p>
                      <a:endParaRPr lang="ro-RO"/>
                    </a:p>
                  </a:txBody>
                  <a:tcPr/>
                </a:tc>
                <a:tc hMerge="1" vMerge="1">
                  <a:txBody>
                    <a:bodyPr/>
                    <a:lstStyle/>
                    <a:p>
                      <a:endParaRPr lang="ro-RO"/>
                    </a:p>
                  </a:txBody>
                  <a:tcPr/>
                </a:tc>
                <a:extLst>
                  <a:ext uri="{0D108BD9-81ED-4DB2-BD59-A6C34878D82A}">
                    <a16:rowId xmlns:a16="http://schemas.microsoft.com/office/drawing/2014/main" val="10001"/>
                  </a:ext>
                </a:extLst>
              </a:tr>
              <a:tr h="1379335">
                <a:tc vMerge="1">
                  <a:txBody>
                    <a:bodyPr/>
                    <a:lstStyle/>
                    <a:p>
                      <a:endParaRPr lang="ro-RO"/>
                    </a:p>
                  </a:txBody>
                  <a:tcPr/>
                </a:tc>
                <a:tc vMerge="1">
                  <a:txBody>
                    <a:bodyPr/>
                    <a:lstStyle/>
                    <a:p>
                      <a:endParaRPr lang="ro-RO"/>
                    </a:p>
                  </a:txBody>
                  <a:tcPr/>
                </a:tc>
                <a:tc vMerge="1">
                  <a:txBody>
                    <a:bodyPr/>
                    <a:lstStyle/>
                    <a:p>
                      <a:endParaRPr lang="ro-RO"/>
                    </a:p>
                  </a:txBody>
                  <a:tcPr/>
                </a:tc>
                <a:tc vMerge="1">
                  <a:txBody>
                    <a:bodyPr/>
                    <a:lstStyle/>
                    <a:p>
                      <a:endParaRPr lang="ro-RO"/>
                    </a:p>
                  </a:txBody>
                  <a:tcPr/>
                </a:tc>
                <a:tc vMerge="1">
                  <a:txBody>
                    <a:bodyPr/>
                    <a:lstStyle/>
                    <a:p>
                      <a:endParaRPr lang="ro-RO"/>
                    </a:p>
                  </a:txBody>
                  <a:tcPr/>
                </a:tc>
                <a:tc vMerge="1">
                  <a:txBody>
                    <a:bodyPr/>
                    <a:lstStyle/>
                    <a:p>
                      <a:endParaRPr lang="ro-RO"/>
                    </a:p>
                  </a:txBody>
                  <a:tcPr/>
                </a:tc>
                <a:tc>
                  <a:txBody>
                    <a:bodyPr/>
                    <a:lstStyle/>
                    <a:p>
                      <a:pPr algn="ctr">
                        <a:spcAft>
                          <a:spcPts val="0"/>
                        </a:spcAft>
                      </a:pPr>
                      <a:r>
                        <a:rPr lang="ro-RO" sz="1400">
                          <a:effectLst/>
                        </a:rPr>
                        <a:t>perioadă determinată</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Pe perioadă nedeterminată</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238033">
                <a:tc>
                  <a:txBody>
                    <a:bodyPr/>
                    <a:lstStyle/>
                    <a:p>
                      <a:pPr algn="ctr">
                        <a:spcAft>
                          <a:spcPts val="0"/>
                        </a:spcAft>
                      </a:pPr>
                      <a:r>
                        <a:rPr lang="ro-RO" sz="1400">
                          <a:effectLst/>
                        </a:rPr>
                        <a:t>total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106</a:t>
                      </a:r>
                      <a:endParaRPr lang="ro-RO" sz="1200">
                        <a:effectLst/>
                        <a:latin typeface="Times New Roman"/>
                        <a:ea typeface="Times New Roman"/>
                        <a:cs typeface="Times New Roman"/>
                      </a:endParaRPr>
                    </a:p>
                  </a:txBody>
                  <a:tcPr marL="68580" marR="68580" marT="0" marB="0"/>
                </a:tc>
                <a:tc>
                  <a:txBody>
                    <a:bodyPr/>
                    <a:lstStyle/>
                    <a:p>
                      <a:pPr algn="ctr">
                        <a:spcAft>
                          <a:spcPts val="0"/>
                        </a:spcAft>
                        <a:tabLst>
                          <a:tab pos="192405" algn="ctr"/>
                        </a:tabLst>
                      </a:pPr>
                      <a:r>
                        <a:rPr lang="ro-RO" sz="1400">
                          <a:effectLst/>
                        </a:rPr>
                        <a:t>33</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73</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34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72</a:t>
                      </a:r>
                      <a:endParaRPr lang="ro-RO" sz="12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51385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pPr algn="ctr"/>
            <a:r>
              <a:rPr lang="ro-RO" sz="3200" b="1" dirty="0" smtClean="0">
                <a:latin typeface="Times New Roman" pitchFamily="18" charset="0"/>
                <a:cs typeface="Times New Roman" pitchFamily="18" charset="0"/>
              </a:rPr>
              <a:t>FELCERUL – PROTEZIST </a:t>
            </a:r>
            <a:endParaRPr lang="ro-RO" sz="3200" b="1" dirty="0"/>
          </a:p>
        </p:txBody>
      </p:sp>
      <p:sp>
        <p:nvSpPr>
          <p:cNvPr id="3" name="Substituent conținut 2"/>
          <p:cNvSpPr>
            <a:spLocks noGrp="1"/>
          </p:cNvSpPr>
          <p:nvPr>
            <p:ph idx="1"/>
          </p:nvPr>
        </p:nvSpPr>
        <p:spPr/>
        <p:txBody>
          <a:bodyPr>
            <a:normAutofit/>
          </a:bodyPr>
          <a:lstStyle/>
          <a:p>
            <a:pPr algn="just"/>
            <a:r>
              <a:rPr lang="ro-RO" sz="1800" dirty="0" smtClean="0">
                <a:latin typeface="Times New Roman" pitchFamily="18" charset="0"/>
                <a:cs typeface="Times New Roman" pitchFamily="18" charset="0"/>
              </a:rPr>
              <a:t>Serviciul </a:t>
            </a:r>
            <a:r>
              <a:rPr lang="ro-RO" sz="1800" dirty="0" err="1">
                <a:latin typeface="Times New Roman" pitchFamily="18" charset="0"/>
                <a:cs typeface="Times New Roman" pitchFamily="18" charset="0"/>
              </a:rPr>
              <a:t>protezare</a:t>
            </a:r>
            <a:r>
              <a:rPr lang="ro-RO" sz="1800" dirty="0">
                <a:latin typeface="Times New Roman" pitchFamily="18" charset="0"/>
                <a:cs typeface="Times New Roman" pitchFamily="18" charset="0"/>
              </a:rPr>
              <a:t> şi ortopedie este instituit în scopul creării accesibilităţii persoanelor cu </a:t>
            </a:r>
            <a:r>
              <a:rPr lang="ro-RO" sz="1800" dirty="0" smtClean="0">
                <a:latin typeface="Times New Roman" pitchFamily="18" charset="0"/>
                <a:cs typeface="Times New Roman" pitchFamily="18" charset="0"/>
              </a:rPr>
              <a:t>dezabilități </a:t>
            </a:r>
            <a:r>
              <a:rPr lang="ro-RO" sz="1800" dirty="0">
                <a:latin typeface="Times New Roman" pitchFamily="18" charset="0"/>
                <a:cs typeface="Times New Roman" pitchFamily="18" charset="0"/>
              </a:rPr>
              <a:t>locomotorii, care necesită ajutor protetico-ortopedic la serviciile sociale, conform </a:t>
            </a:r>
            <a:r>
              <a:rPr lang="ro-RO" sz="1800" dirty="0" smtClean="0">
                <a:latin typeface="Times New Roman" pitchFamily="18" charset="0"/>
                <a:cs typeface="Times New Roman" pitchFamily="18" charset="0"/>
              </a:rPr>
              <a:t>Regulamentului </a:t>
            </a:r>
            <a:r>
              <a:rPr lang="ro-RO" sz="1800" dirty="0">
                <a:latin typeface="Times New Roman" pitchFamily="18" charset="0"/>
                <a:cs typeface="Times New Roman" pitchFamily="18" charset="0"/>
              </a:rPr>
              <a:t>cu privire la modul de asigurare a unor categorii de cetățeni cu mijloace ajutătoare tehnice, aprobat prin </a:t>
            </a:r>
            <a:r>
              <a:rPr lang="ro-RO" sz="1800" dirty="0" smtClean="0">
                <a:latin typeface="Times New Roman" pitchFamily="18" charset="0"/>
                <a:cs typeface="Times New Roman" pitchFamily="18" charset="0"/>
              </a:rPr>
              <a:t>Hotărârea </a:t>
            </a:r>
            <a:r>
              <a:rPr lang="ro-RO" sz="1800" dirty="0">
                <a:latin typeface="Times New Roman" pitchFamily="18" charset="0"/>
                <a:cs typeface="Times New Roman" pitchFamily="18" charset="0"/>
              </a:rPr>
              <a:t>Guvernului RM nr.567 din 26 iulie 2011</a:t>
            </a:r>
            <a:r>
              <a:rPr lang="ro-RO"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just"/>
            <a:endParaRPr lang="ro-RO" dirty="0"/>
          </a:p>
        </p:txBody>
      </p:sp>
      <p:graphicFrame>
        <p:nvGraphicFramePr>
          <p:cNvPr id="4" name="Tabel 3"/>
          <p:cNvGraphicFramePr>
            <a:graphicFrameLocks noGrp="1"/>
          </p:cNvGraphicFramePr>
          <p:nvPr>
            <p:extLst>
              <p:ext uri="{D42A27DB-BD31-4B8C-83A1-F6EECF244321}">
                <p14:modId xmlns:p14="http://schemas.microsoft.com/office/powerpoint/2010/main" val="1587114529"/>
              </p:ext>
            </p:extLst>
          </p:nvPr>
        </p:nvGraphicFramePr>
        <p:xfrm>
          <a:off x="1475656" y="3140968"/>
          <a:ext cx="7200800" cy="3470148"/>
        </p:xfrm>
        <a:graphic>
          <a:graphicData uri="http://schemas.openxmlformats.org/drawingml/2006/table">
            <a:tbl>
              <a:tblPr firstRow="1" firstCol="1" bandRow="1">
                <a:tableStyleId>{5C22544A-7EE6-4342-B048-85BDC9FD1C3A}</a:tableStyleId>
              </a:tblPr>
              <a:tblGrid>
                <a:gridCol w="743719">
                  <a:extLst>
                    <a:ext uri="{9D8B030D-6E8A-4147-A177-3AD203B41FA5}">
                      <a16:colId xmlns:a16="http://schemas.microsoft.com/office/drawing/2014/main" val="20000"/>
                    </a:ext>
                  </a:extLst>
                </a:gridCol>
                <a:gridCol w="4615052">
                  <a:extLst>
                    <a:ext uri="{9D8B030D-6E8A-4147-A177-3AD203B41FA5}">
                      <a16:colId xmlns:a16="http://schemas.microsoft.com/office/drawing/2014/main" val="20001"/>
                    </a:ext>
                  </a:extLst>
                </a:gridCol>
                <a:gridCol w="816632">
                  <a:extLst>
                    <a:ext uri="{9D8B030D-6E8A-4147-A177-3AD203B41FA5}">
                      <a16:colId xmlns:a16="http://schemas.microsoft.com/office/drawing/2014/main" val="20002"/>
                    </a:ext>
                  </a:extLst>
                </a:gridCol>
                <a:gridCol w="1025397">
                  <a:extLst>
                    <a:ext uri="{9D8B030D-6E8A-4147-A177-3AD203B41FA5}">
                      <a16:colId xmlns:a16="http://schemas.microsoft.com/office/drawing/2014/main" val="20003"/>
                    </a:ext>
                  </a:extLst>
                </a:gridCol>
              </a:tblGrid>
              <a:tr h="373190">
                <a:tc>
                  <a:txBody>
                    <a:bodyPr/>
                    <a:lstStyle/>
                    <a:p>
                      <a:pPr>
                        <a:lnSpc>
                          <a:spcPct val="115000"/>
                        </a:lnSpc>
                        <a:spcAft>
                          <a:spcPts val="0"/>
                        </a:spcAft>
                        <a:tabLst>
                          <a:tab pos="5671185" algn="l"/>
                        </a:tabLst>
                      </a:pPr>
                      <a:r>
                        <a:rPr lang="ro-RO" sz="1100">
                          <a:effectLst/>
                        </a:rPr>
                        <a:t>Nr. d/o</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Activități planificate</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2019</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2020/ I semestru</a:t>
                      </a:r>
                      <a:endParaRPr lang="ro-RO" sz="1000">
                        <a:effectLst/>
                        <a:latin typeface="Calibri"/>
                        <a:ea typeface="Calibri"/>
                        <a:cs typeface="Times New Roman"/>
                      </a:endParaRPr>
                    </a:p>
                  </a:txBody>
                  <a:tcPr marL="60472" marR="60472" marT="0" marB="0"/>
                </a:tc>
                <a:extLst>
                  <a:ext uri="{0D108BD9-81ED-4DB2-BD59-A6C34878D82A}">
                    <a16:rowId xmlns:a16="http://schemas.microsoft.com/office/drawing/2014/main" val="10000"/>
                  </a:ext>
                </a:extLst>
              </a:tr>
              <a:tr h="308992">
                <a:tc>
                  <a:txBody>
                    <a:bodyPr/>
                    <a:lstStyle/>
                    <a:p>
                      <a:pPr marL="342900" lvl="0" indent="-342900">
                        <a:lnSpc>
                          <a:spcPct val="115000"/>
                        </a:lnSpc>
                        <a:spcAft>
                          <a:spcPts val="0"/>
                        </a:spcAft>
                        <a:buFont typeface="+mj-lt"/>
                        <a:buAutoNum type="arabicPeriod"/>
                        <a:tabLst>
                          <a:tab pos="5671185" algn="l"/>
                        </a:tabLst>
                      </a:pPr>
                      <a:r>
                        <a:rPr lang="ro-RO" sz="1100">
                          <a:effectLst/>
                        </a:rPr>
                        <a:t> </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încălţăminte ortopedică  </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280 persoane</a:t>
                      </a:r>
                      <a:endParaRPr lang="ro-RO" sz="1000" b="1">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238 persoane</a:t>
                      </a:r>
                      <a:endParaRPr lang="ro-RO" sz="1000" b="1">
                        <a:effectLst/>
                        <a:latin typeface="Calibri"/>
                        <a:ea typeface="Calibri"/>
                        <a:cs typeface="Times New Roman"/>
                      </a:endParaRPr>
                    </a:p>
                  </a:txBody>
                  <a:tcPr marL="60472" marR="60472" marT="0" marB="0"/>
                </a:tc>
                <a:extLst>
                  <a:ext uri="{0D108BD9-81ED-4DB2-BD59-A6C34878D82A}">
                    <a16:rowId xmlns:a16="http://schemas.microsoft.com/office/drawing/2014/main" val="10001"/>
                  </a:ext>
                </a:extLst>
              </a:tr>
              <a:tr h="308992">
                <a:tc>
                  <a:txBody>
                    <a:bodyPr/>
                    <a:lstStyle/>
                    <a:p>
                      <a:pPr marL="0" lvl="0" indent="0">
                        <a:lnSpc>
                          <a:spcPct val="115000"/>
                        </a:lnSpc>
                        <a:spcAft>
                          <a:spcPts val="0"/>
                        </a:spcAft>
                        <a:buFont typeface="+mj-lt"/>
                        <a:buNone/>
                        <a:tabLst>
                          <a:tab pos="5671185" algn="l"/>
                        </a:tabLst>
                      </a:pPr>
                      <a:r>
                        <a:rPr lang="en-US" sz="1100" dirty="0" smtClean="0">
                          <a:effectLst/>
                        </a:rPr>
                        <a:t>2.</a:t>
                      </a:r>
                      <a:r>
                        <a:rPr lang="ro-RO" sz="1100" dirty="0">
                          <a:effectLst/>
                        </a:rPr>
                        <a:t> </a:t>
                      </a:r>
                      <a:endParaRPr lang="ro-RO" sz="1000" dirty="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proteze  </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10 persoane</a:t>
                      </a:r>
                      <a:endParaRPr lang="ro-RO" sz="1000" b="1">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a:t>
                      </a:r>
                      <a:endParaRPr lang="ro-RO" sz="1000" b="1">
                        <a:effectLst/>
                        <a:latin typeface="Calibri"/>
                        <a:ea typeface="Calibri"/>
                        <a:cs typeface="Times New Roman"/>
                      </a:endParaRPr>
                    </a:p>
                  </a:txBody>
                  <a:tcPr marL="60472" marR="60472" marT="0" marB="0"/>
                </a:tc>
                <a:extLst>
                  <a:ext uri="{0D108BD9-81ED-4DB2-BD59-A6C34878D82A}">
                    <a16:rowId xmlns:a16="http://schemas.microsoft.com/office/drawing/2014/main" val="10002"/>
                  </a:ext>
                </a:extLst>
              </a:tr>
              <a:tr h="308992">
                <a:tc>
                  <a:txBody>
                    <a:bodyPr/>
                    <a:lstStyle/>
                    <a:p>
                      <a:pPr marL="0" lvl="0" indent="0">
                        <a:lnSpc>
                          <a:spcPct val="115000"/>
                        </a:lnSpc>
                        <a:spcAft>
                          <a:spcPts val="0"/>
                        </a:spcAft>
                        <a:buFont typeface="+mj-lt"/>
                        <a:buNone/>
                        <a:tabLst>
                          <a:tab pos="5671185" algn="l"/>
                        </a:tabLst>
                      </a:pPr>
                      <a:r>
                        <a:rPr lang="en-US" sz="1100" dirty="0" smtClean="0">
                          <a:effectLst/>
                        </a:rPr>
                        <a:t>3.</a:t>
                      </a:r>
                      <a:r>
                        <a:rPr lang="ro-RO" sz="1100" dirty="0">
                          <a:effectLst/>
                        </a:rPr>
                        <a:t> </a:t>
                      </a:r>
                      <a:endParaRPr lang="ro-RO" sz="1000" dirty="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premergătoare  </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20 persoane</a:t>
                      </a:r>
                      <a:endParaRPr lang="ro-RO" sz="1000" b="1">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18 persoane;</a:t>
                      </a:r>
                      <a:endParaRPr lang="ro-RO" sz="1000" b="1">
                        <a:effectLst/>
                      </a:endParaRPr>
                    </a:p>
                    <a:p>
                      <a:pPr>
                        <a:lnSpc>
                          <a:spcPct val="115000"/>
                        </a:lnSpc>
                        <a:spcAft>
                          <a:spcPts val="0"/>
                        </a:spcAft>
                        <a:tabLst>
                          <a:tab pos="5671185" algn="l"/>
                        </a:tabLst>
                      </a:pPr>
                      <a:r>
                        <a:rPr lang="ro-RO" sz="1100" b="1">
                          <a:effectLst/>
                        </a:rPr>
                        <a:t> </a:t>
                      </a:r>
                      <a:endParaRPr lang="ro-RO" sz="1000" b="1">
                        <a:effectLst/>
                        <a:latin typeface="Calibri"/>
                        <a:ea typeface="Calibri"/>
                        <a:cs typeface="Times New Roman"/>
                      </a:endParaRPr>
                    </a:p>
                  </a:txBody>
                  <a:tcPr marL="60472" marR="60472" marT="0" marB="0"/>
                </a:tc>
                <a:extLst>
                  <a:ext uri="{0D108BD9-81ED-4DB2-BD59-A6C34878D82A}">
                    <a16:rowId xmlns:a16="http://schemas.microsoft.com/office/drawing/2014/main" val="10003"/>
                  </a:ext>
                </a:extLst>
              </a:tr>
              <a:tr h="308992">
                <a:tc>
                  <a:txBody>
                    <a:bodyPr/>
                    <a:lstStyle/>
                    <a:p>
                      <a:pPr marL="0" lvl="0" indent="0">
                        <a:lnSpc>
                          <a:spcPct val="115000"/>
                        </a:lnSpc>
                        <a:spcAft>
                          <a:spcPts val="0"/>
                        </a:spcAft>
                        <a:buFont typeface="+mj-lt"/>
                        <a:buNone/>
                        <a:tabLst>
                          <a:tab pos="5671185" algn="l"/>
                        </a:tabLst>
                      </a:pPr>
                      <a:r>
                        <a:rPr lang="en-US" sz="1100" dirty="0" smtClean="0">
                          <a:effectLst/>
                        </a:rPr>
                        <a:t>4.</a:t>
                      </a:r>
                      <a:r>
                        <a:rPr lang="ro-RO" sz="1100" dirty="0">
                          <a:effectLst/>
                        </a:rPr>
                        <a:t> </a:t>
                      </a:r>
                      <a:endParaRPr lang="ro-RO" sz="1000" dirty="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bandaje  </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-20 persoane</a:t>
                      </a:r>
                      <a:endParaRPr lang="ro-RO" sz="1000" b="1">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27 persoane</a:t>
                      </a:r>
                      <a:endParaRPr lang="ro-RO" sz="1000" b="1">
                        <a:effectLst/>
                        <a:latin typeface="Calibri"/>
                        <a:ea typeface="Calibri"/>
                        <a:cs typeface="Times New Roman"/>
                      </a:endParaRPr>
                    </a:p>
                  </a:txBody>
                  <a:tcPr marL="60472" marR="60472" marT="0" marB="0"/>
                </a:tc>
                <a:extLst>
                  <a:ext uri="{0D108BD9-81ED-4DB2-BD59-A6C34878D82A}">
                    <a16:rowId xmlns:a16="http://schemas.microsoft.com/office/drawing/2014/main" val="10004"/>
                  </a:ext>
                </a:extLst>
              </a:tr>
              <a:tr h="308992">
                <a:tc>
                  <a:txBody>
                    <a:bodyPr/>
                    <a:lstStyle/>
                    <a:p>
                      <a:pPr marL="0" lvl="0" indent="0">
                        <a:lnSpc>
                          <a:spcPct val="115000"/>
                        </a:lnSpc>
                        <a:spcAft>
                          <a:spcPts val="0"/>
                        </a:spcAft>
                        <a:buFont typeface="+mj-lt"/>
                        <a:buNone/>
                        <a:tabLst>
                          <a:tab pos="5671185" algn="l"/>
                        </a:tabLst>
                      </a:pPr>
                      <a:r>
                        <a:rPr lang="en-US" sz="1100" dirty="0" smtClean="0">
                          <a:effectLst/>
                        </a:rPr>
                        <a:t>5.</a:t>
                      </a:r>
                      <a:r>
                        <a:rPr lang="ro-RO" sz="1100" dirty="0">
                          <a:effectLst/>
                        </a:rPr>
                        <a:t> </a:t>
                      </a:r>
                      <a:endParaRPr lang="ro-RO" sz="1000" dirty="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corsete </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25 persoane</a:t>
                      </a:r>
                      <a:endParaRPr lang="ro-RO" sz="1000" b="1">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121 persoane</a:t>
                      </a:r>
                      <a:endParaRPr lang="ro-RO" sz="1000" b="1">
                        <a:effectLst/>
                        <a:latin typeface="Calibri"/>
                        <a:ea typeface="Calibri"/>
                        <a:cs typeface="Times New Roman"/>
                      </a:endParaRPr>
                    </a:p>
                  </a:txBody>
                  <a:tcPr marL="60472" marR="60472" marT="0" marB="0"/>
                </a:tc>
                <a:extLst>
                  <a:ext uri="{0D108BD9-81ED-4DB2-BD59-A6C34878D82A}">
                    <a16:rowId xmlns:a16="http://schemas.microsoft.com/office/drawing/2014/main" val="10005"/>
                  </a:ext>
                </a:extLst>
              </a:tr>
              <a:tr h="308992">
                <a:tc>
                  <a:txBody>
                    <a:bodyPr/>
                    <a:lstStyle/>
                    <a:p>
                      <a:pPr marL="0" lvl="0" indent="0">
                        <a:lnSpc>
                          <a:spcPct val="115000"/>
                        </a:lnSpc>
                        <a:spcAft>
                          <a:spcPts val="0"/>
                        </a:spcAft>
                        <a:buFont typeface="+mj-lt"/>
                        <a:buNone/>
                        <a:tabLst>
                          <a:tab pos="5671185" algn="l"/>
                        </a:tabLst>
                      </a:pPr>
                      <a:r>
                        <a:rPr lang="en-US" sz="1100" dirty="0" smtClean="0">
                          <a:effectLst/>
                        </a:rPr>
                        <a:t>6.</a:t>
                      </a:r>
                      <a:r>
                        <a:rPr lang="ro-RO" sz="1100" dirty="0">
                          <a:effectLst/>
                        </a:rPr>
                        <a:t> </a:t>
                      </a:r>
                      <a:endParaRPr lang="ro-RO" sz="1000" dirty="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cărucioare   </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300 persoane</a:t>
                      </a:r>
                      <a:endParaRPr lang="ro-RO" sz="1000" b="1">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12 persoane</a:t>
                      </a:r>
                      <a:endParaRPr lang="ro-RO" sz="1000" b="1">
                        <a:effectLst/>
                        <a:latin typeface="Calibri"/>
                        <a:ea typeface="Calibri"/>
                        <a:cs typeface="Times New Roman"/>
                      </a:endParaRPr>
                    </a:p>
                  </a:txBody>
                  <a:tcPr marL="60472" marR="60472" marT="0" marB="0"/>
                </a:tc>
                <a:extLst>
                  <a:ext uri="{0D108BD9-81ED-4DB2-BD59-A6C34878D82A}">
                    <a16:rowId xmlns:a16="http://schemas.microsoft.com/office/drawing/2014/main" val="10006"/>
                  </a:ext>
                </a:extLst>
              </a:tr>
              <a:tr h="308992">
                <a:tc>
                  <a:txBody>
                    <a:bodyPr/>
                    <a:lstStyle/>
                    <a:p>
                      <a:pPr marL="0" lvl="0" indent="0">
                        <a:lnSpc>
                          <a:spcPct val="115000"/>
                        </a:lnSpc>
                        <a:spcAft>
                          <a:spcPts val="0"/>
                        </a:spcAft>
                        <a:buFont typeface="+mj-lt"/>
                        <a:buNone/>
                        <a:tabLst>
                          <a:tab pos="5671185" algn="l"/>
                        </a:tabLst>
                      </a:pPr>
                      <a:r>
                        <a:rPr lang="en-US" sz="1100" dirty="0" smtClean="0">
                          <a:effectLst/>
                          <a:latin typeface="+mn-lt"/>
                          <a:ea typeface="+mn-ea"/>
                          <a:cs typeface="+mn-cs"/>
                        </a:rPr>
                        <a:t>7.</a:t>
                      </a:r>
                      <a:endParaRPr lang="ro-RO" sz="1000" dirty="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scaun-veceu </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15 persoane</a:t>
                      </a:r>
                      <a:endParaRPr lang="ro-RO" sz="1000" b="1">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2 persoane</a:t>
                      </a:r>
                      <a:endParaRPr lang="ro-RO" sz="1000" b="1">
                        <a:effectLst/>
                        <a:latin typeface="Calibri"/>
                        <a:ea typeface="Calibri"/>
                        <a:cs typeface="Times New Roman"/>
                      </a:endParaRPr>
                    </a:p>
                  </a:txBody>
                  <a:tcPr marL="60472" marR="60472" marT="0" marB="0"/>
                </a:tc>
                <a:extLst>
                  <a:ext uri="{0D108BD9-81ED-4DB2-BD59-A6C34878D82A}">
                    <a16:rowId xmlns:a16="http://schemas.microsoft.com/office/drawing/2014/main" val="10007"/>
                  </a:ext>
                </a:extLst>
              </a:tr>
              <a:tr h="308992">
                <a:tc>
                  <a:txBody>
                    <a:bodyPr/>
                    <a:lstStyle/>
                    <a:p>
                      <a:pPr marL="0" lvl="0" indent="0">
                        <a:lnSpc>
                          <a:spcPct val="115000"/>
                        </a:lnSpc>
                        <a:spcAft>
                          <a:spcPts val="0"/>
                        </a:spcAft>
                        <a:buFont typeface="+mj-lt"/>
                        <a:buNone/>
                        <a:tabLst>
                          <a:tab pos="5671185" algn="l"/>
                        </a:tabLst>
                      </a:pPr>
                      <a:r>
                        <a:rPr lang="en-US" sz="1100" dirty="0" smtClean="0">
                          <a:effectLst/>
                        </a:rPr>
                        <a:t>8.</a:t>
                      </a:r>
                      <a:r>
                        <a:rPr lang="ro-RO" sz="1100" dirty="0">
                          <a:effectLst/>
                        </a:rPr>
                        <a:t> </a:t>
                      </a:r>
                      <a:endParaRPr lang="ro-RO" sz="1000" dirty="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a:effectLst/>
                        </a:rPr>
                        <a:t>Pat funcțional</a:t>
                      </a:r>
                      <a:endParaRPr lang="ro-RO" sz="1000">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a:effectLst/>
                        </a:rPr>
                        <a:t>-</a:t>
                      </a:r>
                      <a:endParaRPr lang="ro-RO" sz="1000" b="1">
                        <a:effectLst/>
                        <a:latin typeface="Calibri"/>
                        <a:ea typeface="Calibri"/>
                        <a:cs typeface="Times New Roman"/>
                      </a:endParaRPr>
                    </a:p>
                  </a:txBody>
                  <a:tcPr marL="60472" marR="60472" marT="0" marB="0"/>
                </a:tc>
                <a:tc>
                  <a:txBody>
                    <a:bodyPr/>
                    <a:lstStyle/>
                    <a:p>
                      <a:pPr>
                        <a:lnSpc>
                          <a:spcPct val="115000"/>
                        </a:lnSpc>
                        <a:spcAft>
                          <a:spcPts val="0"/>
                        </a:spcAft>
                        <a:tabLst>
                          <a:tab pos="5671185" algn="l"/>
                        </a:tabLst>
                      </a:pPr>
                      <a:r>
                        <a:rPr lang="ro-RO" sz="1100" b="1" dirty="0">
                          <a:effectLst/>
                        </a:rPr>
                        <a:t>6 persoane</a:t>
                      </a:r>
                      <a:endParaRPr lang="ro-RO" sz="1000" b="1" dirty="0">
                        <a:effectLst/>
                      </a:endParaRPr>
                    </a:p>
                    <a:p>
                      <a:pPr>
                        <a:lnSpc>
                          <a:spcPct val="115000"/>
                        </a:lnSpc>
                        <a:spcAft>
                          <a:spcPts val="0"/>
                        </a:spcAft>
                        <a:tabLst>
                          <a:tab pos="5671185" algn="l"/>
                        </a:tabLst>
                      </a:pPr>
                      <a:r>
                        <a:rPr lang="ro-RO" sz="1100" b="1" dirty="0">
                          <a:effectLst/>
                        </a:rPr>
                        <a:t> </a:t>
                      </a:r>
                      <a:endParaRPr lang="ro-RO" sz="1000" b="1" dirty="0">
                        <a:effectLst/>
                        <a:latin typeface="Calibri"/>
                        <a:ea typeface="Calibri"/>
                        <a:cs typeface="Times New Roman"/>
                      </a:endParaRPr>
                    </a:p>
                  </a:txBody>
                  <a:tcPr marL="60472" marR="60472"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08018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ro-RO" sz="3100" b="1" dirty="0" smtClean="0">
                <a:latin typeface="Times New Roman" pitchFamily="18" charset="0"/>
                <a:cs typeface="Times New Roman" pitchFamily="18" charset="0"/>
              </a:rPr>
              <a:t>SERVICII RECUPERARE / REABILITARE ȘI TRATAMENT BALNEO-SANATORIAL</a:t>
            </a:r>
            <a:r>
              <a:rPr lang="ro-RO" sz="4400" dirty="0">
                <a:latin typeface="Times New Roman" pitchFamily="18" charset="0"/>
                <a:cs typeface="Times New Roman" pitchFamily="18" charset="0"/>
              </a:rPr>
              <a:t/>
            </a:r>
            <a:br>
              <a:rPr lang="ro-RO"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p:txBody>
          <a:bodyPr>
            <a:normAutofit fontScale="62500" lnSpcReduction="20000"/>
          </a:bodyPr>
          <a:lstStyle/>
          <a:p>
            <a:pPr algn="just"/>
            <a:r>
              <a:rPr lang="ro-RO" dirty="0">
                <a:latin typeface="Times New Roman" pitchFamily="18" charset="0"/>
                <a:cs typeface="Times New Roman" pitchFamily="18" charset="0"/>
              </a:rPr>
              <a:t>Evidenţa  şi  distribuirea   biletelor  de reabilitare  medicală  în  Centrele Republicane pentru reabilitarea  invalizilor  și  pensionarilor, se  ţine  în  conformitate  cu  Regulamentul ,,Cu  privire  la  evidenţa  şi  distribuirea  biletelor  de  reabilitare  medicală  persoanelor în vârstă şi cu </a:t>
            </a:r>
            <a:r>
              <a:rPr lang="ro-RO" dirty="0" err="1">
                <a:latin typeface="Times New Roman" pitchFamily="18" charset="0"/>
                <a:cs typeface="Times New Roman" pitchFamily="18" charset="0"/>
              </a:rPr>
              <a:t>dizabilităţi</a:t>
            </a:r>
            <a:r>
              <a:rPr lang="en-US" dirty="0">
                <a:latin typeface="Times New Roman" pitchFamily="18" charset="0"/>
                <a:cs typeface="Times New Roman" pitchFamily="18" charset="0"/>
              </a:rPr>
              <a:t>”,</a:t>
            </a:r>
            <a:r>
              <a:rPr lang="ro-RO" dirty="0">
                <a:latin typeface="Times New Roman" pitchFamily="18" charset="0"/>
                <a:cs typeface="Times New Roman" pitchFamily="18" charset="0"/>
              </a:rPr>
              <a:t>  aprobat  prin   </a:t>
            </a:r>
            <a:r>
              <a:rPr lang="ro-RO" dirty="0" err="1">
                <a:latin typeface="Times New Roman" pitchFamily="18" charset="0"/>
                <a:cs typeface="Times New Roman" pitchFamily="18" charset="0"/>
              </a:rPr>
              <a:t>Hotărîrea</a:t>
            </a:r>
            <a:r>
              <a:rPr lang="ro-RO" dirty="0">
                <a:latin typeface="Times New Roman" pitchFamily="18" charset="0"/>
                <a:cs typeface="Times New Roman" pitchFamily="18" charset="0"/>
              </a:rPr>
              <a:t>   Guvernului  nr.372 din 6 mai 2010.</a:t>
            </a:r>
          </a:p>
          <a:p>
            <a:pPr algn="just"/>
            <a:r>
              <a:rPr lang="ro-RO" dirty="0">
                <a:latin typeface="Times New Roman" pitchFamily="18" charset="0"/>
                <a:cs typeface="Times New Roman" pitchFamily="18" charset="0"/>
              </a:rPr>
              <a:t>          Conform Regulamentului cu  achitarea  de  30%  din  costul  mediu  al  unui  bilet  de recuperare medicală beneficiază persoanele cu </a:t>
            </a:r>
            <a:r>
              <a:rPr lang="ro-RO" dirty="0" err="1">
                <a:latin typeface="Times New Roman" pitchFamily="18" charset="0"/>
                <a:cs typeface="Times New Roman" pitchFamily="18" charset="0"/>
              </a:rPr>
              <a:t>dizabilităţi</a:t>
            </a:r>
            <a:r>
              <a:rPr lang="ro-RO" dirty="0">
                <a:latin typeface="Times New Roman" pitchFamily="18" charset="0"/>
                <a:cs typeface="Times New Roman" pitchFamily="18" charset="0"/>
              </a:rPr>
              <a:t> </a:t>
            </a:r>
            <a:r>
              <a:rPr lang="ro-RO" dirty="0" err="1">
                <a:latin typeface="Times New Roman" pitchFamily="18" charset="0"/>
                <a:cs typeface="Times New Roman" pitchFamily="18" charset="0"/>
              </a:rPr>
              <a:t>cu</a:t>
            </a:r>
            <a:r>
              <a:rPr lang="ro-RO" dirty="0">
                <a:latin typeface="Times New Roman" pitchFamily="18" charset="0"/>
                <a:cs typeface="Times New Roman" pitchFamily="18" charset="0"/>
              </a:rPr>
              <a:t> grad sever şi accentuat  angajate în câmpul muncii, persoanele cu </a:t>
            </a:r>
            <a:r>
              <a:rPr lang="ro-RO" dirty="0" err="1">
                <a:latin typeface="Times New Roman" pitchFamily="18" charset="0"/>
                <a:cs typeface="Times New Roman" pitchFamily="18" charset="0"/>
              </a:rPr>
              <a:t>dizabilităţi</a:t>
            </a:r>
            <a:r>
              <a:rPr lang="ro-RO" dirty="0">
                <a:latin typeface="Times New Roman" pitchFamily="18" charset="0"/>
                <a:cs typeface="Times New Roman" pitchFamily="18" charset="0"/>
              </a:rPr>
              <a:t> de gradul mediu neangajate în  câmpul  muncii,  însoţitorii  persoanelor cu </a:t>
            </a:r>
            <a:r>
              <a:rPr lang="ro-RO" dirty="0" err="1">
                <a:latin typeface="Times New Roman" pitchFamily="18" charset="0"/>
                <a:cs typeface="Times New Roman" pitchFamily="18" charset="0"/>
              </a:rPr>
              <a:t>dizabilităţi</a:t>
            </a:r>
            <a:r>
              <a:rPr lang="ro-RO" dirty="0">
                <a:latin typeface="Times New Roman" pitchFamily="18" charset="0"/>
                <a:cs typeface="Times New Roman" pitchFamily="18" charset="0"/>
              </a:rPr>
              <a:t> </a:t>
            </a:r>
            <a:r>
              <a:rPr lang="ro-RO" dirty="0" err="1">
                <a:latin typeface="Times New Roman" pitchFamily="18" charset="0"/>
                <a:cs typeface="Times New Roman" pitchFamily="18" charset="0"/>
              </a:rPr>
              <a:t>cu</a:t>
            </a:r>
            <a:r>
              <a:rPr lang="ro-RO" dirty="0">
                <a:latin typeface="Times New Roman" pitchFamily="18" charset="0"/>
                <a:cs typeface="Times New Roman" pitchFamily="18" charset="0"/>
              </a:rPr>
              <a:t> gradul sever, care potrivit concluziei Consiliului de expertiză  medicală, vitalităţii  care necesită  ajutor  permanent  din  partea  altei persoane, iar persoanele  cu  </a:t>
            </a:r>
            <a:r>
              <a:rPr lang="ro-RO" dirty="0" err="1">
                <a:latin typeface="Times New Roman" pitchFamily="18" charset="0"/>
                <a:cs typeface="Times New Roman" pitchFamily="18" charset="0"/>
              </a:rPr>
              <a:t>dizabilităţi</a:t>
            </a:r>
            <a:r>
              <a:rPr lang="ro-RO" dirty="0">
                <a:latin typeface="Times New Roman" pitchFamily="18" charset="0"/>
                <a:cs typeface="Times New Roman" pitchFamily="18" charset="0"/>
              </a:rPr>
              <a:t>  de  gradul mediu angajate  în  câmpul  muncii, persoanele  în  vârstă  beneficiari  de  pensii pentru  limita  de  vârstă, pensii  de  invaliditate  sau  de  alocaţii  sociale  de  stat,  angajate  în  câmpul  muncii,  înregistrate  oficial,  achită 70% din preţul mediu al unui bilet. </a:t>
            </a:r>
          </a:p>
        </p:txBody>
      </p:sp>
    </p:spTree>
    <p:extLst>
      <p:ext uri="{BB962C8B-B14F-4D97-AF65-F5344CB8AC3E}">
        <p14:creationId xmlns:p14="http://schemas.microsoft.com/office/powerpoint/2010/main" val="3216193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35608" y="274638"/>
            <a:ext cx="7498080" cy="1570186"/>
          </a:xfrm>
        </p:spPr>
        <p:txBody>
          <a:bodyPr>
            <a:normAutofit fontScale="90000"/>
          </a:bodyPr>
          <a:lstStyle/>
          <a:p>
            <a:r>
              <a:rPr lang="ro-RO" dirty="0">
                <a:effectLst/>
              </a:rPr>
              <a:t/>
            </a:r>
            <a:br>
              <a:rPr lang="ro-RO" dirty="0">
                <a:effectLst/>
              </a:rPr>
            </a:br>
            <a:r>
              <a:rPr lang="ro-RO" sz="2200" dirty="0" smtClean="0">
                <a:solidFill>
                  <a:schemeClr val="tx1"/>
                </a:solidFill>
                <a:effectLst/>
                <a:latin typeface="Times New Roman" pitchFamily="18" charset="0"/>
                <a:cs typeface="Times New Roman" pitchFamily="18" charset="0"/>
              </a:rPr>
              <a:t>În </a:t>
            </a:r>
            <a:r>
              <a:rPr lang="ro-RO" sz="2200" dirty="0">
                <a:solidFill>
                  <a:schemeClr val="tx1"/>
                </a:solidFill>
                <a:effectLst/>
                <a:latin typeface="Times New Roman" pitchFamily="18" charset="0"/>
                <a:cs typeface="Times New Roman" pitchFamily="18" charset="0"/>
              </a:rPr>
              <a:t>perioada anului 2019, prin  Direcţia Generală  Asistenţă  Socială şi Protecţie a  Familiei Cahul,  au fost repartizate  101  bilete de reabilitare  pensionarilor  şi  invalizilor din raionul Cahul.</a:t>
            </a:r>
            <a:r>
              <a:rPr lang="ro-RO" sz="2200" dirty="0">
                <a:effectLst/>
              </a:rPr>
              <a:t/>
            </a:r>
            <a:br>
              <a:rPr lang="ro-RO" sz="2200" dirty="0">
                <a:effectLst/>
              </a:rPr>
            </a:br>
            <a:endParaRPr lang="ro-RO" sz="2200" dirty="0"/>
          </a:p>
        </p:txBody>
      </p:sp>
      <p:graphicFrame>
        <p:nvGraphicFramePr>
          <p:cNvPr id="4" name="Substituent conținut 3"/>
          <p:cNvGraphicFramePr>
            <a:graphicFrameLocks noGrp="1"/>
          </p:cNvGraphicFramePr>
          <p:nvPr>
            <p:ph idx="1"/>
            <p:extLst>
              <p:ext uri="{D42A27DB-BD31-4B8C-83A1-F6EECF244321}">
                <p14:modId xmlns:p14="http://schemas.microsoft.com/office/powerpoint/2010/main" val="3576015382"/>
              </p:ext>
            </p:extLst>
          </p:nvPr>
        </p:nvGraphicFramePr>
        <p:xfrm>
          <a:off x="1547664" y="2132856"/>
          <a:ext cx="7056785" cy="3816422"/>
        </p:xfrm>
        <a:graphic>
          <a:graphicData uri="http://schemas.openxmlformats.org/drawingml/2006/table">
            <a:tbl>
              <a:tblPr firstRow="1" firstCol="1" bandRow="1">
                <a:tableStyleId>{5C22544A-7EE6-4342-B048-85BDC9FD1C3A}</a:tableStyleId>
              </a:tblPr>
              <a:tblGrid>
                <a:gridCol w="1188401">
                  <a:extLst>
                    <a:ext uri="{9D8B030D-6E8A-4147-A177-3AD203B41FA5}">
                      <a16:colId xmlns:a16="http://schemas.microsoft.com/office/drawing/2014/main" val="20000"/>
                    </a:ext>
                  </a:extLst>
                </a:gridCol>
                <a:gridCol w="994190">
                  <a:extLst>
                    <a:ext uri="{9D8B030D-6E8A-4147-A177-3AD203B41FA5}">
                      <a16:colId xmlns:a16="http://schemas.microsoft.com/office/drawing/2014/main" val="20001"/>
                    </a:ext>
                  </a:extLst>
                </a:gridCol>
                <a:gridCol w="695512">
                  <a:extLst>
                    <a:ext uri="{9D8B030D-6E8A-4147-A177-3AD203B41FA5}">
                      <a16:colId xmlns:a16="http://schemas.microsoft.com/office/drawing/2014/main" val="20002"/>
                    </a:ext>
                  </a:extLst>
                </a:gridCol>
                <a:gridCol w="596653">
                  <a:extLst>
                    <a:ext uri="{9D8B030D-6E8A-4147-A177-3AD203B41FA5}">
                      <a16:colId xmlns:a16="http://schemas.microsoft.com/office/drawing/2014/main" val="20003"/>
                    </a:ext>
                  </a:extLst>
                </a:gridCol>
                <a:gridCol w="596653">
                  <a:extLst>
                    <a:ext uri="{9D8B030D-6E8A-4147-A177-3AD203B41FA5}">
                      <a16:colId xmlns:a16="http://schemas.microsoft.com/office/drawing/2014/main" val="20004"/>
                    </a:ext>
                  </a:extLst>
                </a:gridCol>
                <a:gridCol w="595954">
                  <a:extLst>
                    <a:ext uri="{9D8B030D-6E8A-4147-A177-3AD203B41FA5}">
                      <a16:colId xmlns:a16="http://schemas.microsoft.com/office/drawing/2014/main" val="20005"/>
                    </a:ext>
                  </a:extLst>
                </a:gridCol>
                <a:gridCol w="595954">
                  <a:extLst>
                    <a:ext uri="{9D8B030D-6E8A-4147-A177-3AD203B41FA5}">
                      <a16:colId xmlns:a16="http://schemas.microsoft.com/office/drawing/2014/main" val="20006"/>
                    </a:ext>
                  </a:extLst>
                </a:gridCol>
                <a:gridCol w="399639">
                  <a:extLst>
                    <a:ext uri="{9D8B030D-6E8A-4147-A177-3AD203B41FA5}">
                      <a16:colId xmlns:a16="http://schemas.microsoft.com/office/drawing/2014/main" val="20007"/>
                    </a:ext>
                  </a:extLst>
                </a:gridCol>
                <a:gridCol w="399639">
                  <a:extLst>
                    <a:ext uri="{9D8B030D-6E8A-4147-A177-3AD203B41FA5}">
                      <a16:colId xmlns:a16="http://schemas.microsoft.com/office/drawing/2014/main" val="20008"/>
                    </a:ext>
                  </a:extLst>
                </a:gridCol>
                <a:gridCol w="994190">
                  <a:extLst>
                    <a:ext uri="{9D8B030D-6E8A-4147-A177-3AD203B41FA5}">
                      <a16:colId xmlns:a16="http://schemas.microsoft.com/office/drawing/2014/main" val="20009"/>
                    </a:ext>
                  </a:extLst>
                </a:gridCol>
              </a:tblGrid>
              <a:tr h="503419">
                <a:tc rowSpan="2">
                  <a:txBody>
                    <a:bodyPr/>
                    <a:lstStyle/>
                    <a:p>
                      <a:pPr algn="ctr">
                        <a:spcAft>
                          <a:spcPts val="0"/>
                        </a:spcAft>
                      </a:pPr>
                      <a:r>
                        <a:rPr lang="ro-RO" sz="1400" dirty="0">
                          <a:effectLst/>
                        </a:rPr>
                        <a:t>Denumirea  Centrului</a:t>
                      </a:r>
                      <a:endParaRPr lang="ro-RO" sz="1200" dirty="0">
                        <a:effectLst/>
                        <a:latin typeface="Times New Roman"/>
                        <a:ea typeface="Times New Roman"/>
                        <a:cs typeface="Times New Roman"/>
                      </a:endParaRPr>
                    </a:p>
                  </a:txBody>
                  <a:tcPr marL="68580" marR="68580" marT="0" marB="0" anchor="ctr"/>
                </a:tc>
                <a:tc rowSpan="2">
                  <a:txBody>
                    <a:bodyPr/>
                    <a:lstStyle/>
                    <a:p>
                      <a:pPr algn="ctr">
                        <a:spcAft>
                          <a:spcPts val="0"/>
                        </a:spcAft>
                      </a:pPr>
                      <a:r>
                        <a:rPr lang="ro-RO" sz="1400" dirty="0">
                          <a:effectLst/>
                        </a:rPr>
                        <a:t>Pensionari</a:t>
                      </a:r>
                      <a:endParaRPr lang="ro-RO" sz="1200" dirty="0">
                        <a:effectLst/>
                        <a:latin typeface="Times New Roman"/>
                        <a:ea typeface="Times New Roman"/>
                        <a:cs typeface="Times New Roman"/>
                      </a:endParaRPr>
                    </a:p>
                  </a:txBody>
                  <a:tcPr marL="68580" marR="68580" marT="0" marB="0" anchor="ctr"/>
                </a:tc>
                <a:tc rowSpan="2">
                  <a:txBody>
                    <a:bodyPr/>
                    <a:lstStyle/>
                    <a:p>
                      <a:pPr algn="ctr">
                        <a:spcAft>
                          <a:spcPts val="0"/>
                        </a:spcAft>
                      </a:pPr>
                      <a:r>
                        <a:rPr lang="ro-RO" sz="1400" dirty="0">
                          <a:effectLst/>
                        </a:rPr>
                        <a:t>Sever</a:t>
                      </a:r>
                      <a:endParaRPr lang="ro-RO" sz="1200" dirty="0">
                        <a:effectLst/>
                        <a:latin typeface="Times New Roman"/>
                        <a:ea typeface="Times New Roman"/>
                        <a:cs typeface="Times New Roman"/>
                      </a:endParaRPr>
                    </a:p>
                  </a:txBody>
                  <a:tcPr marL="68580" marR="68580" marT="0" marB="0" anchor="ctr"/>
                </a:tc>
                <a:tc gridSpan="2">
                  <a:txBody>
                    <a:bodyPr/>
                    <a:lstStyle/>
                    <a:p>
                      <a:pPr algn="ctr">
                        <a:spcAft>
                          <a:spcPts val="0"/>
                        </a:spcAft>
                      </a:pPr>
                      <a:r>
                        <a:rPr lang="ro-RO" sz="1400">
                          <a:effectLst/>
                        </a:rPr>
                        <a:t>Accentuat</a:t>
                      </a:r>
                      <a:endParaRPr lang="ro-RO" sz="1200">
                        <a:effectLst/>
                        <a:latin typeface="Times New Roman"/>
                        <a:ea typeface="Times New Roman"/>
                        <a:cs typeface="Times New Roman"/>
                      </a:endParaRPr>
                    </a:p>
                  </a:txBody>
                  <a:tcPr marL="68580" marR="68580" marT="0" marB="0" anchor="ctr"/>
                </a:tc>
                <a:tc hMerge="1">
                  <a:txBody>
                    <a:bodyPr/>
                    <a:lstStyle/>
                    <a:p>
                      <a:endParaRPr lang="ro-RO"/>
                    </a:p>
                  </a:txBody>
                  <a:tcPr/>
                </a:tc>
                <a:tc gridSpan="2">
                  <a:txBody>
                    <a:bodyPr/>
                    <a:lstStyle/>
                    <a:p>
                      <a:pPr algn="ctr">
                        <a:spcAft>
                          <a:spcPts val="0"/>
                        </a:spcAft>
                      </a:pPr>
                      <a:r>
                        <a:rPr lang="ro-RO" sz="1400">
                          <a:effectLst/>
                        </a:rPr>
                        <a:t>Medie</a:t>
                      </a:r>
                      <a:endParaRPr lang="ro-RO" sz="1200">
                        <a:effectLst/>
                        <a:latin typeface="Times New Roman"/>
                        <a:ea typeface="Times New Roman"/>
                        <a:cs typeface="Times New Roman"/>
                      </a:endParaRPr>
                    </a:p>
                  </a:txBody>
                  <a:tcPr marL="68580" marR="68580" marT="0" marB="0" anchor="ctr"/>
                </a:tc>
                <a:tc hMerge="1">
                  <a:txBody>
                    <a:bodyPr/>
                    <a:lstStyle/>
                    <a:p>
                      <a:endParaRPr lang="ro-RO"/>
                    </a:p>
                  </a:txBody>
                  <a:tcPr/>
                </a:tc>
                <a:tc rowSpan="2">
                  <a:txBody>
                    <a:bodyPr/>
                    <a:lstStyle/>
                    <a:p>
                      <a:pPr algn="ctr">
                        <a:spcAft>
                          <a:spcPts val="0"/>
                        </a:spcAft>
                      </a:pPr>
                      <a:r>
                        <a:rPr lang="ro-RO" sz="1000">
                          <a:effectLst/>
                        </a:rPr>
                        <a:t>30%</a:t>
                      </a:r>
                      <a:endParaRPr lang="ro-RO" sz="1200">
                        <a:effectLst/>
                        <a:latin typeface="Times New Roman"/>
                        <a:ea typeface="Times New Roman"/>
                        <a:cs typeface="Times New Roman"/>
                      </a:endParaRPr>
                    </a:p>
                  </a:txBody>
                  <a:tcPr marL="68580" marR="68580" marT="0" marB="0" anchor="ctr"/>
                </a:tc>
                <a:tc rowSpan="2">
                  <a:txBody>
                    <a:bodyPr/>
                    <a:lstStyle/>
                    <a:p>
                      <a:pPr algn="ctr">
                        <a:spcAft>
                          <a:spcPts val="0"/>
                        </a:spcAft>
                      </a:pPr>
                      <a:r>
                        <a:rPr lang="ro-RO" sz="1000">
                          <a:effectLst/>
                        </a:rPr>
                        <a:t>70%</a:t>
                      </a:r>
                      <a:endParaRPr lang="ro-RO" sz="1200">
                        <a:effectLst/>
                        <a:latin typeface="Times New Roman"/>
                        <a:ea typeface="Times New Roman"/>
                        <a:cs typeface="Times New Roman"/>
                      </a:endParaRPr>
                    </a:p>
                  </a:txBody>
                  <a:tcPr marL="68580" marR="68580" marT="0" marB="0" anchor="ctr"/>
                </a:tc>
                <a:tc rowSpan="2">
                  <a:txBody>
                    <a:bodyPr/>
                    <a:lstStyle/>
                    <a:p>
                      <a:pPr algn="ctr">
                        <a:spcAft>
                          <a:spcPts val="0"/>
                        </a:spcAft>
                      </a:pPr>
                      <a:r>
                        <a:rPr lang="ro-RO" sz="1400">
                          <a:effectLst/>
                        </a:rPr>
                        <a:t>Însoţitori</a:t>
                      </a:r>
                      <a:endParaRPr lang="ro-RO" sz="120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0"/>
                  </a:ext>
                </a:extLst>
              </a:tr>
              <a:tr h="993901">
                <a:tc vMerge="1">
                  <a:txBody>
                    <a:bodyPr/>
                    <a:lstStyle/>
                    <a:p>
                      <a:endParaRPr lang="ro-RO"/>
                    </a:p>
                  </a:txBody>
                  <a:tcPr/>
                </a:tc>
                <a:tc vMerge="1">
                  <a:txBody>
                    <a:bodyPr/>
                    <a:lstStyle/>
                    <a:p>
                      <a:endParaRPr lang="ro-RO"/>
                    </a:p>
                  </a:txBody>
                  <a:tcPr/>
                </a:tc>
                <a:tc vMerge="1">
                  <a:txBody>
                    <a:bodyPr/>
                    <a:lstStyle/>
                    <a:p>
                      <a:endParaRPr lang="ro-RO"/>
                    </a:p>
                  </a:txBody>
                  <a:tcPr/>
                </a:tc>
                <a:tc>
                  <a:txBody>
                    <a:bodyPr/>
                    <a:lstStyle/>
                    <a:p>
                      <a:pPr algn="ctr">
                        <a:spcAft>
                          <a:spcPts val="0"/>
                        </a:spcAft>
                      </a:pPr>
                      <a:r>
                        <a:rPr lang="ro-RO" sz="1000">
                          <a:effectLst/>
                        </a:rPr>
                        <a:t>Gratis</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000">
                          <a:effectLst/>
                        </a:rPr>
                        <a:t>La  preţ  parţial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000">
                          <a:effectLst/>
                        </a:rPr>
                        <a:t>Gratis</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000">
                          <a:effectLst/>
                        </a:rPr>
                        <a:t>La  preţ  parţial</a:t>
                      </a:r>
                      <a:endParaRPr lang="ro-RO" sz="1200">
                        <a:effectLst/>
                        <a:latin typeface="Times New Roman"/>
                        <a:ea typeface="Times New Roman"/>
                        <a:cs typeface="Times New Roman"/>
                      </a:endParaRPr>
                    </a:p>
                  </a:txBody>
                  <a:tcPr marL="68580" marR="68580" marT="0" marB="0"/>
                </a:tc>
                <a:tc vMerge="1">
                  <a:txBody>
                    <a:bodyPr/>
                    <a:lstStyle/>
                    <a:p>
                      <a:endParaRPr lang="ro-RO"/>
                    </a:p>
                  </a:txBody>
                  <a:tcPr/>
                </a:tc>
                <a:tc vMerge="1">
                  <a:txBody>
                    <a:bodyPr/>
                    <a:lstStyle/>
                    <a:p>
                      <a:endParaRPr lang="ro-RO"/>
                    </a:p>
                  </a:txBody>
                  <a:tcPr/>
                </a:tc>
                <a:tc vMerge="1">
                  <a:txBody>
                    <a:bodyPr/>
                    <a:lstStyle/>
                    <a:p>
                      <a:endParaRPr lang="ro-RO"/>
                    </a:p>
                  </a:txBody>
                  <a:tcPr/>
                </a:tc>
                <a:extLst>
                  <a:ext uri="{0D108BD9-81ED-4DB2-BD59-A6C34878D82A}">
                    <a16:rowId xmlns:a16="http://schemas.microsoft.com/office/drawing/2014/main" val="10001"/>
                  </a:ext>
                </a:extLst>
              </a:tr>
              <a:tr h="463820">
                <a:tc>
                  <a:txBody>
                    <a:bodyPr/>
                    <a:lstStyle/>
                    <a:p>
                      <a:pPr algn="ctr">
                        <a:spcAft>
                          <a:spcPts val="0"/>
                        </a:spcAft>
                      </a:pPr>
                      <a:r>
                        <a:rPr lang="ro-RO" sz="1400">
                          <a:effectLst/>
                        </a:rPr>
                        <a:t>,,Victoria”</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29</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22</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47</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a:t>
                      </a:r>
                      <a:endParaRPr lang="ro-RO" sz="1200" dirty="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927642">
                <a:tc>
                  <a:txBody>
                    <a:bodyPr/>
                    <a:lstStyle/>
                    <a:p>
                      <a:pPr algn="ctr">
                        <a:spcAft>
                          <a:spcPts val="0"/>
                        </a:spcAft>
                      </a:pPr>
                      <a:r>
                        <a:rPr lang="ro-RO" sz="1400">
                          <a:effectLst/>
                        </a:rPr>
                        <a:t>,,Speranţa”</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37</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8</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r h="463820">
                <a:tc>
                  <a:txBody>
                    <a:bodyPr/>
                    <a:lstStyle/>
                    <a:p>
                      <a:pPr algn="ctr">
                        <a:spcAft>
                          <a:spcPts val="0"/>
                        </a:spcAft>
                      </a:pPr>
                      <a:r>
                        <a:rPr lang="ro-RO" sz="1400">
                          <a:effectLst/>
                        </a:rPr>
                        <a:t>,,Dnestr”</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4"/>
                  </a:ext>
                </a:extLst>
              </a:tr>
              <a:tr h="463820">
                <a:tc>
                  <a:txBody>
                    <a:bodyPr/>
                    <a:lstStyle/>
                    <a:p>
                      <a:pPr algn="ctr">
                        <a:spcAft>
                          <a:spcPts val="0"/>
                        </a:spcAft>
                      </a:pPr>
                      <a:r>
                        <a:rPr lang="ro-RO" sz="1400">
                          <a:effectLst/>
                        </a:rPr>
                        <a:t>Total: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70</a:t>
                      </a:r>
                      <a:endParaRPr lang="ro-RO" sz="1200" dirty="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31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95</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3</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1</a:t>
                      </a:r>
                      <a:endParaRPr lang="ro-RO" sz="12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609795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ro-RO" sz="2000" dirty="0" smtClean="0">
                <a:solidFill>
                  <a:schemeClr val="tx1"/>
                </a:solidFill>
                <a:effectLst/>
              </a:rPr>
              <a:t/>
            </a:r>
            <a:br>
              <a:rPr lang="ro-RO" sz="2000" dirty="0" smtClean="0">
                <a:solidFill>
                  <a:schemeClr val="tx1"/>
                </a:solidFill>
                <a:effectLst/>
              </a:rPr>
            </a:br>
            <a:r>
              <a:rPr lang="ro-RO" sz="2000" dirty="0" smtClean="0">
                <a:solidFill>
                  <a:schemeClr val="tx1"/>
                </a:solidFill>
                <a:effectLst/>
              </a:rPr>
              <a:t>În </a:t>
            </a:r>
            <a:r>
              <a:rPr lang="ro-RO" sz="2000" dirty="0">
                <a:solidFill>
                  <a:schemeClr val="tx1"/>
                </a:solidFill>
                <a:effectLst/>
              </a:rPr>
              <a:t>perioada raportată din numărul total de </a:t>
            </a:r>
            <a:r>
              <a:rPr lang="ro-RO" sz="2000" b="1" dirty="0">
                <a:solidFill>
                  <a:schemeClr val="tx1"/>
                </a:solidFill>
                <a:effectLst/>
              </a:rPr>
              <a:t>101 bilete</a:t>
            </a:r>
            <a:r>
              <a:rPr lang="ro-RO" sz="2000" dirty="0">
                <a:solidFill>
                  <a:schemeClr val="tx1"/>
                </a:solidFill>
                <a:effectLst/>
              </a:rPr>
              <a:t> repartizate a fost achitat parţial 3 bilete de recuperare cu plata de 30% și 2 bilet cu plata de 70% din costul mediu al unui  bilet. </a:t>
            </a:r>
            <a:r>
              <a:rPr lang="ro-RO" dirty="0">
                <a:effectLst/>
              </a:rPr>
              <a:t/>
            </a:r>
            <a:br>
              <a:rPr lang="ro-RO" dirty="0">
                <a:effectLst/>
              </a:rPr>
            </a:br>
            <a:endParaRPr lang="ro-RO" dirty="0"/>
          </a:p>
        </p:txBody>
      </p:sp>
      <p:graphicFrame>
        <p:nvGraphicFramePr>
          <p:cNvPr id="4" name="Substituent conținut 3"/>
          <p:cNvGraphicFramePr>
            <a:graphicFrameLocks noGrp="1"/>
          </p:cNvGraphicFramePr>
          <p:nvPr>
            <p:ph idx="1"/>
            <p:extLst>
              <p:ext uri="{D42A27DB-BD31-4B8C-83A1-F6EECF244321}">
                <p14:modId xmlns:p14="http://schemas.microsoft.com/office/powerpoint/2010/main" val="3943998327"/>
              </p:ext>
            </p:extLst>
          </p:nvPr>
        </p:nvGraphicFramePr>
        <p:xfrm>
          <a:off x="1619674" y="1556789"/>
          <a:ext cx="6984773" cy="4680522"/>
        </p:xfrm>
        <a:graphic>
          <a:graphicData uri="http://schemas.openxmlformats.org/drawingml/2006/table">
            <a:tbl>
              <a:tblPr firstRow="1" firstCol="1" bandRow="1">
                <a:tableStyleId>{5C22544A-7EE6-4342-B048-85BDC9FD1C3A}</a:tableStyleId>
              </a:tblPr>
              <a:tblGrid>
                <a:gridCol w="1105105">
                  <a:extLst>
                    <a:ext uri="{9D8B030D-6E8A-4147-A177-3AD203B41FA5}">
                      <a16:colId xmlns:a16="http://schemas.microsoft.com/office/drawing/2014/main" val="20000"/>
                    </a:ext>
                  </a:extLst>
                </a:gridCol>
                <a:gridCol w="777779">
                  <a:extLst>
                    <a:ext uri="{9D8B030D-6E8A-4147-A177-3AD203B41FA5}">
                      <a16:colId xmlns:a16="http://schemas.microsoft.com/office/drawing/2014/main" val="20001"/>
                    </a:ext>
                  </a:extLst>
                </a:gridCol>
                <a:gridCol w="777779">
                  <a:extLst>
                    <a:ext uri="{9D8B030D-6E8A-4147-A177-3AD203B41FA5}">
                      <a16:colId xmlns:a16="http://schemas.microsoft.com/office/drawing/2014/main" val="20002"/>
                    </a:ext>
                  </a:extLst>
                </a:gridCol>
                <a:gridCol w="689395">
                  <a:extLst>
                    <a:ext uri="{9D8B030D-6E8A-4147-A177-3AD203B41FA5}">
                      <a16:colId xmlns:a16="http://schemas.microsoft.com/office/drawing/2014/main" val="20003"/>
                    </a:ext>
                  </a:extLst>
                </a:gridCol>
                <a:gridCol w="689395">
                  <a:extLst>
                    <a:ext uri="{9D8B030D-6E8A-4147-A177-3AD203B41FA5}">
                      <a16:colId xmlns:a16="http://schemas.microsoft.com/office/drawing/2014/main" val="20004"/>
                    </a:ext>
                  </a:extLst>
                </a:gridCol>
                <a:gridCol w="694881">
                  <a:extLst>
                    <a:ext uri="{9D8B030D-6E8A-4147-A177-3AD203B41FA5}">
                      <a16:colId xmlns:a16="http://schemas.microsoft.com/office/drawing/2014/main" val="20005"/>
                    </a:ext>
                  </a:extLst>
                </a:gridCol>
                <a:gridCol w="694881">
                  <a:extLst>
                    <a:ext uri="{9D8B030D-6E8A-4147-A177-3AD203B41FA5}">
                      <a16:colId xmlns:a16="http://schemas.microsoft.com/office/drawing/2014/main" val="20006"/>
                    </a:ext>
                  </a:extLst>
                </a:gridCol>
                <a:gridCol w="777779">
                  <a:extLst>
                    <a:ext uri="{9D8B030D-6E8A-4147-A177-3AD203B41FA5}">
                      <a16:colId xmlns:a16="http://schemas.microsoft.com/office/drawing/2014/main" val="20007"/>
                    </a:ext>
                  </a:extLst>
                </a:gridCol>
                <a:gridCol w="777779">
                  <a:extLst>
                    <a:ext uri="{9D8B030D-6E8A-4147-A177-3AD203B41FA5}">
                      <a16:colId xmlns:a16="http://schemas.microsoft.com/office/drawing/2014/main" val="20008"/>
                    </a:ext>
                  </a:extLst>
                </a:gridCol>
              </a:tblGrid>
              <a:tr h="275325">
                <a:tc rowSpan="2">
                  <a:txBody>
                    <a:bodyPr/>
                    <a:lstStyle/>
                    <a:p>
                      <a:pPr algn="ctr">
                        <a:spcAft>
                          <a:spcPts val="0"/>
                        </a:spcAft>
                      </a:pPr>
                      <a:r>
                        <a:rPr lang="ro-RO" sz="1400">
                          <a:effectLst/>
                        </a:rPr>
                        <a:t>Categoriile  de  beneficiari</a:t>
                      </a:r>
                      <a:endParaRPr lang="ro-RO" sz="1200">
                        <a:effectLst/>
                      </a:endParaRPr>
                    </a:p>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gridSpan="2">
                  <a:txBody>
                    <a:bodyPr/>
                    <a:lstStyle/>
                    <a:p>
                      <a:pPr algn="ctr">
                        <a:spcAft>
                          <a:spcPts val="0"/>
                        </a:spcAft>
                      </a:pPr>
                      <a:r>
                        <a:rPr lang="ro-RO" sz="1400">
                          <a:effectLst/>
                        </a:rPr>
                        <a:t>,,Victoria”</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tc gridSpan="2">
                  <a:txBody>
                    <a:bodyPr/>
                    <a:lstStyle/>
                    <a:p>
                      <a:pPr algn="ctr">
                        <a:spcAft>
                          <a:spcPts val="0"/>
                        </a:spcAft>
                      </a:pPr>
                      <a:r>
                        <a:rPr lang="ro-RO" sz="1400">
                          <a:effectLst/>
                        </a:rPr>
                        <a:t>,,Speranţa”</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tc gridSpan="2">
                  <a:txBody>
                    <a:bodyPr/>
                    <a:lstStyle/>
                    <a:p>
                      <a:pPr algn="ctr">
                        <a:spcAft>
                          <a:spcPts val="0"/>
                        </a:spcAft>
                      </a:pPr>
                      <a:r>
                        <a:rPr lang="ro-RO" sz="1400">
                          <a:effectLst/>
                        </a:rPr>
                        <a:t>,,Dnestr”</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tc gridSpan="2">
                  <a:txBody>
                    <a:bodyPr/>
                    <a:lstStyle/>
                    <a:p>
                      <a:pPr algn="ctr">
                        <a:spcAft>
                          <a:spcPts val="0"/>
                        </a:spcAft>
                      </a:pPr>
                      <a:r>
                        <a:rPr lang="ro-RO" sz="1400">
                          <a:effectLst/>
                        </a:rPr>
                        <a:t>Total</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extLst>
                  <a:ext uri="{0D108BD9-81ED-4DB2-BD59-A6C34878D82A}">
                    <a16:rowId xmlns:a16="http://schemas.microsoft.com/office/drawing/2014/main" val="10000"/>
                  </a:ext>
                </a:extLst>
              </a:tr>
              <a:tr h="1101299">
                <a:tc vMerge="1">
                  <a:txBody>
                    <a:bodyPr/>
                    <a:lstStyle/>
                    <a:p>
                      <a:endParaRPr lang="ro-RO"/>
                    </a:p>
                  </a:txBody>
                  <a:tcPr/>
                </a:tc>
                <a:tc>
                  <a:txBody>
                    <a:bodyPr/>
                    <a:lstStyle/>
                    <a:p>
                      <a:pPr algn="ctr">
                        <a:spcAft>
                          <a:spcPts val="0"/>
                        </a:spcAft>
                      </a:pPr>
                      <a:r>
                        <a:rPr lang="ro-RO" sz="1200">
                          <a:effectLst/>
                        </a:rPr>
                        <a:t>Număr  pensionar</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200">
                          <a:effectLst/>
                        </a:rPr>
                        <a:t>Suma  </a:t>
                      </a:r>
                      <a:r>
                        <a:rPr lang="en-US" sz="1200">
                          <a:effectLst/>
                        </a:rPr>
                        <a:t>  (mii  lei)</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200">
                          <a:effectLst/>
                        </a:rPr>
                        <a:t>Nr.    pensionar</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200">
                          <a:effectLst/>
                        </a:rPr>
                        <a:t>Suma</a:t>
                      </a:r>
                    </a:p>
                    <a:p>
                      <a:pPr algn="ctr">
                        <a:spcAft>
                          <a:spcPts val="0"/>
                        </a:spcAft>
                      </a:pPr>
                      <a:r>
                        <a:rPr lang="ro-RO" sz="1200">
                          <a:effectLst/>
                        </a:rPr>
                        <a:t>(mii  lei)</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200">
                          <a:effectLst/>
                        </a:rPr>
                        <a:t>Nr.    pensionar</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200">
                          <a:effectLst/>
                        </a:rPr>
                        <a:t>Suma</a:t>
                      </a:r>
                    </a:p>
                    <a:p>
                      <a:pPr algn="ctr">
                        <a:spcAft>
                          <a:spcPts val="0"/>
                        </a:spcAft>
                      </a:pPr>
                      <a:r>
                        <a:rPr lang="ro-RO" sz="1200">
                          <a:effectLst/>
                        </a:rPr>
                        <a:t>(mii  lei)</a:t>
                      </a:r>
                      <a:endParaRPr lang="ro-RO" sz="1200">
                        <a:effectLst/>
                        <a:latin typeface="Times New Roman"/>
                        <a:ea typeface="Times New Roman"/>
                        <a:cs typeface="Times New Roman"/>
                      </a:endParaRPr>
                    </a:p>
                  </a:txBody>
                  <a:tcPr marL="68580" marR="68580" marT="0" marB="0"/>
                </a:tc>
                <a:tc>
                  <a:txBody>
                    <a:bodyPr/>
                    <a:lstStyle/>
                    <a:p>
                      <a:pPr>
                        <a:spcAft>
                          <a:spcPts val="0"/>
                        </a:spcAft>
                      </a:pPr>
                      <a:r>
                        <a:rPr lang="ro-RO" sz="1200">
                          <a:effectLst/>
                        </a:rPr>
                        <a:t>Nr.        </a:t>
                      </a:r>
                    </a:p>
                    <a:p>
                      <a:pPr algn="ctr">
                        <a:spcAft>
                          <a:spcPts val="0"/>
                        </a:spcAft>
                      </a:pPr>
                      <a:r>
                        <a:rPr lang="ro-RO" sz="12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200">
                          <a:effectLst/>
                        </a:rPr>
                        <a:t>suma</a:t>
                      </a:r>
                    </a:p>
                    <a:p>
                      <a:pPr algn="ctr">
                        <a:spcAft>
                          <a:spcPts val="0"/>
                        </a:spcAft>
                      </a:pPr>
                      <a:r>
                        <a:rPr lang="ro-RO" sz="1200">
                          <a:effectLst/>
                        </a:rPr>
                        <a:t>(mii lei)</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1"/>
                  </a:ext>
                </a:extLst>
              </a:tr>
              <a:tr h="825974">
                <a:tc>
                  <a:txBody>
                    <a:bodyPr/>
                    <a:lstStyle/>
                    <a:p>
                      <a:pPr>
                        <a:spcAft>
                          <a:spcPts val="0"/>
                        </a:spcAft>
                      </a:pPr>
                      <a:r>
                        <a:rPr lang="ro-RO" sz="1400">
                          <a:effectLst/>
                        </a:rPr>
                        <a:t>Invalizi  grad accentuat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2128,00</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825974">
                <a:tc>
                  <a:txBody>
                    <a:bodyPr/>
                    <a:lstStyle/>
                    <a:p>
                      <a:pPr>
                        <a:spcAft>
                          <a:spcPts val="0"/>
                        </a:spcAft>
                      </a:pPr>
                      <a:r>
                        <a:rPr lang="ro-RO" sz="1400">
                          <a:effectLst/>
                        </a:rPr>
                        <a:t>Invalizi grad mediu</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1670,89</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1947,00</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r h="550650">
                <a:tc>
                  <a:txBody>
                    <a:bodyPr/>
                    <a:lstStyle/>
                    <a:p>
                      <a:pPr>
                        <a:spcAft>
                          <a:spcPts val="0"/>
                        </a:spcAft>
                      </a:pPr>
                      <a:r>
                        <a:rPr lang="ro-RO" sz="1400">
                          <a:effectLst/>
                        </a:rPr>
                        <a:t>pensionari</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4782,00</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5817,68</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4"/>
                  </a:ext>
                </a:extLst>
              </a:tr>
              <a:tr h="550650">
                <a:tc>
                  <a:txBody>
                    <a:bodyPr/>
                    <a:lstStyle/>
                    <a:p>
                      <a:pPr>
                        <a:spcAft>
                          <a:spcPts val="0"/>
                        </a:spcAft>
                      </a:pPr>
                      <a:r>
                        <a:rPr lang="ro-RO" sz="1400">
                          <a:effectLst/>
                        </a:rPr>
                        <a:t>însoțitori</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1670,89</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5"/>
                  </a:ext>
                </a:extLst>
              </a:tr>
              <a:tr h="550650">
                <a:tc>
                  <a:txBody>
                    <a:bodyPr/>
                    <a:lstStyle/>
                    <a:p>
                      <a:pPr>
                        <a:spcAft>
                          <a:spcPts val="0"/>
                        </a:spcAft>
                      </a:pPr>
                      <a:r>
                        <a:rPr lang="ro-RO" sz="1400">
                          <a:effectLst/>
                        </a:rPr>
                        <a:t>Total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10251,78</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5817,68</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1947,00</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6</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18016,46</a:t>
                      </a:r>
                      <a:endParaRPr lang="ro-RO" sz="12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54436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ro-RO" sz="2000" dirty="0" smtClean="0">
                <a:solidFill>
                  <a:schemeClr val="tx1"/>
                </a:solidFill>
                <a:effectLst/>
                <a:latin typeface="Times New Roman" pitchFamily="18" charset="0"/>
                <a:cs typeface="Times New Roman" pitchFamily="18" charset="0"/>
              </a:rPr>
              <a:t/>
            </a:r>
            <a:br>
              <a:rPr lang="ro-RO" sz="2000" dirty="0" smtClean="0">
                <a:solidFill>
                  <a:schemeClr val="tx1"/>
                </a:solidFill>
                <a:effectLst/>
                <a:latin typeface="Times New Roman" pitchFamily="18" charset="0"/>
                <a:cs typeface="Times New Roman" pitchFamily="18" charset="0"/>
              </a:rPr>
            </a:br>
            <a:r>
              <a:rPr lang="ro-RO" sz="2000" dirty="0">
                <a:solidFill>
                  <a:schemeClr val="tx1"/>
                </a:solidFill>
                <a:effectLst/>
                <a:latin typeface="Times New Roman" pitchFamily="18" charset="0"/>
                <a:cs typeface="Times New Roman" pitchFamily="18" charset="0"/>
              </a:rPr>
              <a:t/>
            </a:r>
            <a:br>
              <a:rPr lang="ro-RO" sz="2000" dirty="0">
                <a:solidFill>
                  <a:schemeClr val="tx1"/>
                </a:solidFill>
                <a:effectLst/>
                <a:latin typeface="Times New Roman" pitchFamily="18" charset="0"/>
                <a:cs typeface="Times New Roman" pitchFamily="18" charset="0"/>
              </a:rPr>
            </a:br>
            <a:r>
              <a:rPr lang="ro-RO" sz="2000" dirty="0" smtClean="0">
                <a:solidFill>
                  <a:schemeClr val="tx1"/>
                </a:solidFill>
                <a:effectLst/>
                <a:latin typeface="Times New Roman" pitchFamily="18" charset="0"/>
                <a:cs typeface="Times New Roman" pitchFamily="18" charset="0"/>
              </a:rPr>
              <a:t>În </a:t>
            </a:r>
            <a:r>
              <a:rPr lang="ro-RO" sz="2000" dirty="0">
                <a:solidFill>
                  <a:schemeClr val="tx1"/>
                </a:solidFill>
                <a:effectLst/>
                <a:latin typeface="Times New Roman" pitchFamily="18" charset="0"/>
                <a:cs typeface="Times New Roman" pitchFamily="18" charset="0"/>
              </a:rPr>
              <a:t>perioada semestrului I a anului 2020, prin  Direcţia Generală  Asistenţă  Socială şi Protecţie a  Familiei Cahul,  au fost repartizate  22  bilete de reabilitare  pensionarilor  şi  invalizilor din raionul Cahul.</a:t>
            </a:r>
            <a:r>
              <a:rPr lang="ro-RO" dirty="0">
                <a:effectLst/>
              </a:rPr>
              <a:t/>
            </a:r>
            <a:br>
              <a:rPr lang="ro-RO" dirty="0">
                <a:effectLst/>
              </a:rPr>
            </a:br>
            <a:endParaRPr lang="ro-RO" dirty="0"/>
          </a:p>
        </p:txBody>
      </p:sp>
      <p:graphicFrame>
        <p:nvGraphicFramePr>
          <p:cNvPr id="4" name="Substituent conținut 3"/>
          <p:cNvGraphicFramePr>
            <a:graphicFrameLocks noGrp="1"/>
          </p:cNvGraphicFramePr>
          <p:nvPr>
            <p:ph idx="1"/>
            <p:extLst>
              <p:ext uri="{D42A27DB-BD31-4B8C-83A1-F6EECF244321}">
                <p14:modId xmlns:p14="http://schemas.microsoft.com/office/powerpoint/2010/main" val="4286349094"/>
              </p:ext>
            </p:extLst>
          </p:nvPr>
        </p:nvGraphicFramePr>
        <p:xfrm>
          <a:off x="1619672" y="1772817"/>
          <a:ext cx="6912768" cy="4032446"/>
        </p:xfrm>
        <a:graphic>
          <a:graphicData uri="http://schemas.openxmlformats.org/drawingml/2006/table">
            <a:tbl>
              <a:tblPr firstRow="1" firstCol="1" bandRow="1">
                <a:tableStyleId>{5C22544A-7EE6-4342-B048-85BDC9FD1C3A}</a:tableStyleId>
              </a:tblPr>
              <a:tblGrid>
                <a:gridCol w="1164148">
                  <a:extLst>
                    <a:ext uri="{9D8B030D-6E8A-4147-A177-3AD203B41FA5}">
                      <a16:colId xmlns:a16="http://schemas.microsoft.com/office/drawing/2014/main" val="20000"/>
                    </a:ext>
                  </a:extLst>
                </a:gridCol>
                <a:gridCol w="973214">
                  <a:extLst>
                    <a:ext uri="{9D8B030D-6E8A-4147-A177-3AD203B41FA5}">
                      <a16:colId xmlns:a16="http://schemas.microsoft.com/office/drawing/2014/main" val="20001"/>
                    </a:ext>
                  </a:extLst>
                </a:gridCol>
                <a:gridCol w="682004">
                  <a:extLst>
                    <a:ext uri="{9D8B030D-6E8A-4147-A177-3AD203B41FA5}">
                      <a16:colId xmlns:a16="http://schemas.microsoft.com/office/drawing/2014/main" val="20002"/>
                    </a:ext>
                  </a:extLst>
                </a:gridCol>
                <a:gridCol w="584477">
                  <a:extLst>
                    <a:ext uri="{9D8B030D-6E8A-4147-A177-3AD203B41FA5}">
                      <a16:colId xmlns:a16="http://schemas.microsoft.com/office/drawing/2014/main" val="20003"/>
                    </a:ext>
                  </a:extLst>
                </a:gridCol>
                <a:gridCol w="584477">
                  <a:extLst>
                    <a:ext uri="{9D8B030D-6E8A-4147-A177-3AD203B41FA5}">
                      <a16:colId xmlns:a16="http://schemas.microsoft.com/office/drawing/2014/main" val="20004"/>
                    </a:ext>
                  </a:extLst>
                </a:gridCol>
                <a:gridCol w="583791">
                  <a:extLst>
                    <a:ext uri="{9D8B030D-6E8A-4147-A177-3AD203B41FA5}">
                      <a16:colId xmlns:a16="http://schemas.microsoft.com/office/drawing/2014/main" val="20005"/>
                    </a:ext>
                  </a:extLst>
                </a:gridCol>
                <a:gridCol w="583791">
                  <a:extLst>
                    <a:ext uri="{9D8B030D-6E8A-4147-A177-3AD203B41FA5}">
                      <a16:colId xmlns:a16="http://schemas.microsoft.com/office/drawing/2014/main" val="20006"/>
                    </a:ext>
                  </a:extLst>
                </a:gridCol>
                <a:gridCol w="391483">
                  <a:extLst>
                    <a:ext uri="{9D8B030D-6E8A-4147-A177-3AD203B41FA5}">
                      <a16:colId xmlns:a16="http://schemas.microsoft.com/office/drawing/2014/main" val="20007"/>
                    </a:ext>
                  </a:extLst>
                </a:gridCol>
                <a:gridCol w="391483">
                  <a:extLst>
                    <a:ext uri="{9D8B030D-6E8A-4147-A177-3AD203B41FA5}">
                      <a16:colId xmlns:a16="http://schemas.microsoft.com/office/drawing/2014/main" val="20008"/>
                    </a:ext>
                  </a:extLst>
                </a:gridCol>
                <a:gridCol w="973900">
                  <a:extLst>
                    <a:ext uri="{9D8B030D-6E8A-4147-A177-3AD203B41FA5}">
                      <a16:colId xmlns:a16="http://schemas.microsoft.com/office/drawing/2014/main" val="20009"/>
                    </a:ext>
                  </a:extLst>
                </a:gridCol>
              </a:tblGrid>
              <a:tr h="619995">
                <a:tc rowSpan="2">
                  <a:txBody>
                    <a:bodyPr/>
                    <a:lstStyle/>
                    <a:p>
                      <a:pPr>
                        <a:spcAft>
                          <a:spcPts val="0"/>
                        </a:spcAft>
                      </a:pPr>
                      <a:r>
                        <a:rPr lang="ro-RO" sz="1400">
                          <a:effectLst/>
                        </a:rPr>
                        <a:t>Denumirea  Centrului</a:t>
                      </a:r>
                      <a:endParaRPr lang="ro-RO" sz="1200">
                        <a:effectLst/>
                        <a:latin typeface="Times New Roman"/>
                        <a:ea typeface="Times New Roman"/>
                        <a:cs typeface="Times New Roman"/>
                      </a:endParaRPr>
                    </a:p>
                  </a:txBody>
                  <a:tcPr marL="68580" marR="68580" marT="0" marB="0"/>
                </a:tc>
                <a:tc rowSpan="2">
                  <a:txBody>
                    <a:bodyPr/>
                    <a:lstStyle/>
                    <a:p>
                      <a:pPr algn="ctr">
                        <a:spcAft>
                          <a:spcPts val="0"/>
                        </a:spcAft>
                      </a:pPr>
                      <a:r>
                        <a:rPr lang="ro-RO" sz="1400">
                          <a:effectLst/>
                        </a:rPr>
                        <a:t>Pensionari</a:t>
                      </a:r>
                      <a:endParaRPr lang="ro-RO" sz="1200">
                        <a:effectLst/>
                        <a:latin typeface="Times New Roman"/>
                        <a:ea typeface="Times New Roman"/>
                        <a:cs typeface="Times New Roman"/>
                      </a:endParaRPr>
                    </a:p>
                  </a:txBody>
                  <a:tcPr marL="68580" marR="68580" marT="0" marB="0"/>
                </a:tc>
                <a:tc rowSpan="2">
                  <a:txBody>
                    <a:bodyPr/>
                    <a:lstStyle/>
                    <a:p>
                      <a:pPr algn="ctr">
                        <a:spcAft>
                          <a:spcPts val="0"/>
                        </a:spcAft>
                      </a:pPr>
                      <a:r>
                        <a:rPr lang="ro-RO" sz="1400">
                          <a:effectLst/>
                        </a:rPr>
                        <a:t>Sever</a:t>
                      </a:r>
                      <a:endParaRPr lang="ro-RO" sz="1200">
                        <a:effectLst/>
                        <a:latin typeface="Times New Roman"/>
                        <a:ea typeface="Times New Roman"/>
                        <a:cs typeface="Times New Roman"/>
                      </a:endParaRPr>
                    </a:p>
                  </a:txBody>
                  <a:tcPr marL="68580" marR="68580" marT="0" marB="0"/>
                </a:tc>
                <a:tc gridSpan="2">
                  <a:txBody>
                    <a:bodyPr/>
                    <a:lstStyle/>
                    <a:p>
                      <a:pPr algn="ctr">
                        <a:spcAft>
                          <a:spcPts val="0"/>
                        </a:spcAft>
                      </a:pPr>
                      <a:r>
                        <a:rPr lang="ro-RO" sz="1400">
                          <a:effectLst/>
                        </a:rPr>
                        <a:t>Accentuat </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tc gridSpan="2">
                  <a:txBody>
                    <a:bodyPr/>
                    <a:lstStyle/>
                    <a:p>
                      <a:pPr algn="ctr">
                        <a:spcAft>
                          <a:spcPts val="0"/>
                        </a:spcAft>
                      </a:pPr>
                      <a:r>
                        <a:rPr lang="ro-RO" sz="1400">
                          <a:effectLst/>
                        </a:rPr>
                        <a:t>Medie</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tc rowSpan="2">
                  <a:txBody>
                    <a:bodyPr/>
                    <a:lstStyle/>
                    <a:p>
                      <a:pPr algn="ctr">
                        <a:spcAft>
                          <a:spcPts val="0"/>
                        </a:spcAft>
                      </a:pPr>
                      <a:r>
                        <a:rPr lang="ro-RO" sz="1000">
                          <a:effectLst/>
                        </a:rPr>
                        <a:t>30%</a:t>
                      </a:r>
                      <a:endParaRPr lang="ro-RO" sz="1200">
                        <a:effectLst/>
                        <a:latin typeface="Times New Roman"/>
                        <a:ea typeface="Times New Roman"/>
                        <a:cs typeface="Times New Roman"/>
                      </a:endParaRPr>
                    </a:p>
                  </a:txBody>
                  <a:tcPr marL="68580" marR="68580" marT="0" marB="0"/>
                </a:tc>
                <a:tc rowSpan="2">
                  <a:txBody>
                    <a:bodyPr/>
                    <a:lstStyle/>
                    <a:p>
                      <a:pPr algn="ctr">
                        <a:spcAft>
                          <a:spcPts val="0"/>
                        </a:spcAft>
                      </a:pPr>
                      <a:r>
                        <a:rPr lang="ro-RO" sz="1000">
                          <a:effectLst/>
                        </a:rPr>
                        <a:t>70%</a:t>
                      </a:r>
                      <a:endParaRPr lang="ro-RO" sz="1200">
                        <a:effectLst/>
                        <a:latin typeface="Times New Roman"/>
                        <a:ea typeface="Times New Roman"/>
                        <a:cs typeface="Times New Roman"/>
                      </a:endParaRPr>
                    </a:p>
                  </a:txBody>
                  <a:tcPr marL="68580" marR="68580" marT="0" marB="0"/>
                </a:tc>
                <a:tc rowSpan="2">
                  <a:txBody>
                    <a:bodyPr/>
                    <a:lstStyle/>
                    <a:p>
                      <a:pPr algn="ctr">
                        <a:spcAft>
                          <a:spcPts val="0"/>
                        </a:spcAft>
                      </a:pPr>
                      <a:r>
                        <a:rPr lang="ro-RO" sz="1400">
                          <a:effectLst/>
                        </a:rPr>
                        <a:t>Însoţitori</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0"/>
                  </a:ext>
                </a:extLst>
              </a:tr>
              <a:tr h="1190390">
                <a:tc vMerge="1">
                  <a:txBody>
                    <a:bodyPr/>
                    <a:lstStyle/>
                    <a:p>
                      <a:endParaRPr lang="ro-RO"/>
                    </a:p>
                  </a:txBody>
                  <a:tcPr/>
                </a:tc>
                <a:tc vMerge="1">
                  <a:txBody>
                    <a:bodyPr/>
                    <a:lstStyle/>
                    <a:p>
                      <a:endParaRPr lang="ro-RO"/>
                    </a:p>
                  </a:txBody>
                  <a:tcPr/>
                </a:tc>
                <a:tc vMerge="1">
                  <a:txBody>
                    <a:bodyPr/>
                    <a:lstStyle/>
                    <a:p>
                      <a:endParaRPr lang="ro-RO"/>
                    </a:p>
                  </a:txBody>
                  <a:tcPr/>
                </a:tc>
                <a:tc>
                  <a:txBody>
                    <a:bodyPr/>
                    <a:lstStyle/>
                    <a:p>
                      <a:pPr algn="ctr">
                        <a:spcAft>
                          <a:spcPts val="0"/>
                        </a:spcAft>
                      </a:pPr>
                      <a:r>
                        <a:rPr lang="ro-RO" sz="1000">
                          <a:effectLst/>
                        </a:rPr>
                        <a:t>Gratis</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000">
                          <a:effectLst/>
                        </a:rPr>
                        <a:t>La  preţ  parţial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000">
                          <a:effectLst/>
                        </a:rPr>
                        <a:t>Gratis</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000">
                          <a:effectLst/>
                        </a:rPr>
                        <a:t>La  preţ  parţial</a:t>
                      </a:r>
                      <a:endParaRPr lang="ro-RO" sz="1200">
                        <a:effectLst/>
                        <a:latin typeface="Times New Roman"/>
                        <a:ea typeface="Times New Roman"/>
                        <a:cs typeface="Times New Roman"/>
                      </a:endParaRPr>
                    </a:p>
                  </a:txBody>
                  <a:tcPr marL="68580" marR="68580" marT="0" marB="0"/>
                </a:tc>
                <a:tc vMerge="1">
                  <a:txBody>
                    <a:bodyPr/>
                    <a:lstStyle/>
                    <a:p>
                      <a:endParaRPr lang="ro-RO"/>
                    </a:p>
                  </a:txBody>
                  <a:tcPr/>
                </a:tc>
                <a:tc vMerge="1">
                  <a:txBody>
                    <a:bodyPr/>
                    <a:lstStyle/>
                    <a:p>
                      <a:endParaRPr lang="ro-RO"/>
                    </a:p>
                  </a:txBody>
                  <a:tcPr/>
                </a:tc>
                <a:tc vMerge="1">
                  <a:txBody>
                    <a:bodyPr/>
                    <a:lstStyle/>
                    <a:p>
                      <a:endParaRPr lang="ro-RO"/>
                    </a:p>
                  </a:txBody>
                  <a:tcPr/>
                </a:tc>
                <a:extLst>
                  <a:ext uri="{0D108BD9-81ED-4DB2-BD59-A6C34878D82A}">
                    <a16:rowId xmlns:a16="http://schemas.microsoft.com/office/drawing/2014/main" val="10001"/>
                  </a:ext>
                </a:extLst>
              </a:tr>
              <a:tr h="555515">
                <a:tc>
                  <a:txBody>
                    <a:bodyPr/>
                    <a:lstStyle/>
                    <a:p>
                      <a:pPr algn="ctr">
                        <a:spcAft>
                          <a:spcPts val="0"/>
                        </a:spcAft>
                      </a:pPr>
                      <a:r>
                        <a:rPr lang="ro-RO" sz="1400">
                          <a:effectLst/>
                        </a:rPr>
                        <a:t>,,Victoria”</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8</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1111031">
                <a:tc>
                  <a:txBody>
                    <a:bodyPr/>
                    <a:lstStyle/>
                    <a:p>
                      <a:pPr algn="ctr">
                        <a:spcAft>
                          <a:spcPts val="0"/>
                        </a:spcAft>
                      </a:pPr>
                      <a:r>
                        <a:rPr lang="ro-RO" sz="1400">
                          <a:effectLst/>
                        </a:rPr>
                        <a:t>,,Speranţa”</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10</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2</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r h="555515">
                <a:tc>
                  <a:txBody>
                    <a:bodyPr/>
                    <a:lstStyle/>
                    <a:p>
                      <a:pPr algn="ctr">
                        <a:spcAft>
                          <a:spcPts val="0"/>
                        </a:spcAft>
                      </a:pPr>
                      <a:r>
                        <a:rPr lang="ro-RO" sz="1400">
                          <a:effectLst/>
                        </a:rPr>
                        <a:t>Total: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18</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4</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a:t>
                      </a:r>
                      <a:endParaRPr lang="ro-RO" sz="12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69242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ro-RO" sz="1800" dirty="0">
                <a:solidFill>
                  <a:schemeClr val="tx1"/>
                </a:solidFill>
                <a:effectLst/>
              </a:rPr>
              <a:t>	</a:t>
            </a:r>
            <a:r>
              <a:rPr lang="ro-RO" sz="1800" dirty="0" smtClean="0">
                <a:solidFill>
                  <a:schemeClr val="tx1"/>
                </a:solidFill>
                <a:effectLst/>
                <a:latin typeface="Times New Roman" pitchFamily="18" charset="0"/>
                <a:cs typeface="Times New Roman" pitchFamily="18" charset="0"/>
              </a:rPr>
              <a:t>Persoanele  </a:t>
            </a:r>
            <a:r>
              <a:rPr lang="ro-RO" sz="1800" dirty="0">
                <a:solidFill>
                  <a:schemeClr val="tx1"/>
                </a:solidFill>
                <a:effectLst/>
                <a:latin typeface="Times New Roman" pitchFamily="18" charset="0"/>
                <a:cs typeface="Times New Roman" pitchFamily="18" charset="0"/>
              </a:rPr>
              <a:t>cu  </a:t>
            </a:r>
            <a:r>
              <a:rPr lang="ro-RO" sz="1800" dirty="0" err="1">
                <a:solidFill>
                  <a:schemeClr val="tx1"/>
                </a:solidFill>
                <a:effectLst/>
                <a:latin typeface="Times New Roman" pitchFamily="18" charset="0"/>
                <a:cs typeface="Times New Roman" pitchFamily="18" charset="0"/>
              </a:rPr>
              <a:t>dizabilităţi</a:t>
            </a:r>
            <a:r>
              <a:rPr lang="ro-RO" sz="1800" dirty="0">
                <a:solidFill>
                  <a:schemeClr val="tx1"/>
                </a:solidFill>
                <a:effectLst/>
                <a:latin typeface="Times New Roman" pitchFamily="18" charset="0"/>
                <a:cs typeface="Times New Roman" pitchFamily="18" charset="0"/>
              </a:rPr>
              <a:t>  de  gradul mediul  angajate  în  </a:t>
            </a:r>
            <a:r>
              <a:rPr lang="ro-RO" sz="1800" dirty="0" err="1">
                <a:solidFill>
                  <a:schemeClr val="tx1"/>
                </a:solidFill>
                <a:effectLst/>
                <a:latin typeface="Times New Roman" pitchFamily="18" charset="0"/>
                <a:cs typeface="Times New Roman" pitchFamily="18" charset="0"/>
              </a:rPr>
              <a:t>cîmpul</a:t>
            </a:r>
            <a:r>
              <a:rPr lang="ro-RO" sz="1800" dirty="0">
                <a:solidFill>
                  <a:schemeClr val="tx1"/>
                </a:solidFill>
                <a:effectLst/>
                <a:latin typeface="Times New Roman" pitchFamily="18" charset="0"/>
                <a:cs typeface="Times New Roman" pitchFamily="18" charset="0"/>
              </a:rPr>
              <a:t>  muncii, persoanele  în  </a:t>
            </a:r>
            <a:r>
              <a:rPr lang="ro-RO" sz="1800" dirty="0" err="1">
                <a:solidFill>
                  <a:schemeClr val="tx1"/>
                </a:solidFill>
                <a:effectLst/>
                <a:latin typeface="Times New Roman" pitchFamily="18" charset="0"/>
                <a:cs typeface="Times New Roman" pitchFamily="18" charset="0"/>
              </a:rPr>
              <a:t>vîrstă</a:t>
            </a:r>
            <a:r>
              <a:rPr lang="ro-RO" sz="1800" dirty="0">
                <a:solidFill>
                  <a:schemeClr val="tx1"/>
                </a:solidFill>
                <a:effectLst/>
                <a:latin typeface="Times New Roman" pitchFamily="18" charset="0"/>
                <a:cs typeface="Times New Roman" pitchFamily="18" charset="0"/>
              </a:rPr>
              <a:t>  beneficiare  de  pensii  limita  de  </a:t>
            </a:r>
            <a:r>
              <a:rPr lang="ro-RO" sz="1800" dirty="0" err="1">
                <a:solidFill>
                  <a:schemeClr val="tx1"/>
                </a:solidFill>
                <a:effectLst/>
                <a:latin typeface="Times New Roman" pitchFamily="18" charset="0"/>
                <a:cs typeface="Times New Roman" pitchFamily="18" charset="0"/>
              </a:rPr>
              <a:t>vîrstă</a:t>
            </a:r>
            <a:r>
              <a:rPr lang="ro-RO" sz="1800" dirty="0">
                <a:solidFill>
                  <a:schemeClr val="tx1"/>
                </a:solidFill>
                <a:effectLst/>
                <a:latin typeface="Times New Roman" pitchFamily="18" charset="0"/>
                <a:cs typeface="Times New Roman" pitchFamily="18" charset="0"/>
              </a:rPr>
              <a:t>, pensii  de  invaliditate  sau  de  alocaţii  sociale  de  stat,  angajate  în  </a:t>
            </a:r>
            <a:r>
              <a:rPr lang="ro-RO" sz="1800" dirty="0" err="1">
                <a:solidFill>
                  <a:schemeClr val="tx1"/>
                </a:solidFill>
                <a:effectLst/>
                <a:latin typeface="Times New Roman" pitchFamily="18" charset="0"/>
                <a:cs typeface="Times New Roman" pitchFamily="18" charset="0"/>
              </a:rPr>
              <a:t>cîmpul</a:t>
            </a:r>
            <a:r>
              <a:rPr lang="ro-RO" sz="1800" dirty="0">
                <a:solidFill>
                  <a:schemeClr val="tx1"/>
                </a:solidFill>
                <a:effectLst/>
                <a:latin typeface="Times New Roman" pitchFamily="18" charset="0"/>
                <a:cs typeface="Times New Roman" pitchFamily="18" charset="0"/>
              </a:rPr>
              <a:t>  muncii,  înregistrate  oficial,  vor  achita  70%  din  preţul  mediul  al  unui  bilet.   </a:t>
            </a:r>
            <a:endParaRPr lang="ro-RO" sz="1800" dirty="0">
              <a:solidFill>
                <a:schemeClr val="tx1"/>
              </a:solidFill>
              <a:latin typeface="Times New Roman" pitchFamily="18" charset="0"/>
              <a:cs typeface="Times New Roman" pitchFamily="18" charset="0"/>
            </a:endParaRPr>
          </a:p>
        </p:txBody>
      </p:sp>
      <p:graphicFrame>
        <p:nvGraphicFramePr>
          <p:cNvPr id="4" name="Substituent conținut 3"/>
          <p:cNvGraphicFramePr>
            <a:graphicFrameLocks noGrp="1"/>
          </p:cNvGraphicFramePr>
          <p:nvPr>
            <p:ph idx="1"/>
            <p:extLst>
              <p:ext uri="{D42A27DB-BD31-4B8C-83A1-F6EECF244321}">
                <p14:modId xmlns:p14="http://schemas.microsoft.com/office/powerpoint/2010/main" val="3157927738"/>
              </p:ext>
            </p:extLst>
          </p:nvPr>
        </p:nvGraphicFramePr>
        <p:xfrm>
          <a:off x="1475657" y="1844824"/>
          <a:ext cx="7056784" cy="4248472"/>
        </p:xfrm>
        <a:graphic>
          <a:graphicData uri="http://schemas.openxmlformats.org/drawingml/2006/table">
            <a:tbl>
              <a:tblPr firstRow="1" firstCol="1" bandRow="1">
                <a:tableStyleId>{5C22544A-7EE6-4342-B048-85BDC9FD1C3A}</a:tableStyleId>
              </a:tblPr>
              <a:tblGrid>
                <a:gridCol w="1490395">
                  <a:extLst>
                    <a:ext uri="{9D8B030D-6E8A-4147-A177-3AD203B41FA5}">
                      <a16:colId xmlns:a16="http://schemas.microsoft.com/office/drawing/2014/main" val="20000"/>
                    </a:ext>
                  </a:extLst>
                </a:gridCol>
                <a:gridCol w="993597">
                  <a:extLst>
                    <a:ext uri="{9D8B030D-6E8A-4147-A177-3AD203B41FA5}">
                      <a16:colId xmlns:a16="http://schemas.microsoft.com/office/drawing/2014/main" val="20001"/>
                    </a:ext>
                  </a:extLst>
                </a:gridCol>
                <a:gridCol w="894098">
                  <a:extLst>
                    <a:ext uri="{9D8B030D-6E8A-4147-A177-3AD203B41FA5}">
                      <a16:colId xmlns:a16="http://schemas.microsoft.com/office/drawing/2014/main" val="20002"/>
                    </a:ext>
                  </a:extLst>
                </a:gridCol>
                <a:gridCol w="798802">
                  <a:extLst>
                    <a:ext uri="{9D8B030D-6E8A-4147-A177-3AD203B41FA5}">
                      <a16:colId xmlns:a16="http://schemas.microsoft.com/office/drawing/2014/main" val="20003"/>
                    </a:ext>
                  </a:extLst>
                </a:gridCol>
                <a:gridCol w="992897">
                  <a:extLst>
                    <a:ext uri="{9D8B030D-6E8A-4147-A177-3AD203B41FA5}">
                      <a16:colId xmlns:a16="http://schemas.microsoft.com/office/drawing/2014/main" val="20004"/>
                    </a:ext>
                  </a:extLst>
                </a:gridCol>
                <a:gridCol w="992897">
                  <a:extLst>
                    <a:ext uri="{9D8B030D-6E8A-4147-A177-3AD203B41FA5}">
                      <a16:colId xmlns:a16="http://schemas.microsoft.com/office/drawing/2014/main" val="20005"/>
                    </a:ext>
                  </a:extLst>
                </a:gridCol>
                <a:gridCol w="894098">
                  <a:extLst>
                    <a:ext uri="{9D8B030D-6E8A-4147-A177-3AD203B41FA5}">
                      <a16:colId xmlns:a16="http://schemas.microsoft.com/office/drawing/2014/main" val="20006"/>
                    </a:ext>
                  </a:extLst>
                </a:gridCol>
              </a:tblGrid>
              <a:tr h="553722">
                <a:tc rowSpan="2">
                  <a:txBody>
                    <a:bodyPr/>
                    <a:lstStyle/>
                    <a:p>
                      <a:pPr algn="ctr">
                        <a:spcAft>
                          <a:spcPts val="0"/>
                        </a:spcAft>
                      </a:pPr>
                      <a:r>
                        <a:rPr lang="ro-RO" sz="1400">
                          <a:effectLst/>
                        </a:rPr>
                        <a:t>Categoriile  de  beneficiari</a:t>
                      </a:r>
                      <a:endParaRPr lang="ro-RO" sz="1200">
                        <a:effectLst/>
                      </a:endParaRPr>
                    </a:p>
                    <a:p>
                      <a:pPr algn="ctr">
                        <a:spcAft>
                          <a:spcPts val="0"/>
                        </a:spcAft>
                      </a:pPr>
                      <a:r>
                        <a:rPr lang="ro-RO" sz="1400">
                          <a:effectLst/>
                        </a:rPr>
                        <a:t> </a:t>
                      </a:r>
                      <a:endParaRPr lang="ro-RO" sz="1200">
                        <a:effectLst/>
                      </a:endParaRPr>
                    </a:p>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gridSpan="2">
                  <a:txBody>
                    <a:bodyPr/>
                    <a:lstStyle/>
                    <a:p>
                      <a:pPr algn="ctr">
                        <a:spcAft>
                          <a:spcPts val="0"/>
                        </a:spcAft>
                      </a:pPr>
                      <a:r>
                        <a:rPr lang="ro-RO" sz="1400">
                          <a:effectLst/>
                        </a:rPr>
                        <a:t>,,Victoria”</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tc gridSpan="2">
                  <a:txBody>
                    <a:bodyPr/>
                    <a:lstStyle/>
                    <a:p>
                      <a:pPr algn="ctr">
                        <a:lnSpc>
                          <a:spcPct val="200000"/>
                        </a:lnSpc>
                        <a:spcAft>
                          <a:spcPts val="0"/>
                        </a:spcAft>
                      </a:pPr>
                      <a:r>
                        <a:rPr lang="ro-RO" sz="1400">
                          <a:effectLst/>
                        </a:rPr>
                        <a:t>,,Speranţa”</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tc gridSpan="2">
                  <a:txBody>
                    <a:bodyPr/>
                    <a:lstStyle/>
                    <a:p>
                      <a:pPr algn="ctr">
                        <a:spcAft>
                          <a:spcPts val="0"/>
                        </a:spcAft>
                      </a:pPr>
                      <a:r>
                        <a:rPr lang="ro-RO" sz="1400">
                          <a:effectLst/>
                        </a:rPr>
                        <a:t>Total</a:t>
                      </a:r>
                      <a:endParaRPr lang="ro-RO" sz="1200">
                        <a:effectLst/>
                        <a:latin typeface="Times New Roman"/>
                        <a:ea typeface="Times New Roman"/>
                        <a:cs typeface="Times New Roman"/>
                      </a:endParaRPr>
                    </a:p>
                  </a:txBody>
                  <a:tcPr marL="68580" marR="68580" marT="0" marB="0"/>
                </a:tc>
                <a:tc hMerge="1">
                  <a:txBody>
                    <a:bodyPr/>
                    <a:lstStyle/>
                    <a:p>
                      <a:endParaRPr lang="ro-RO"/>
                    </a:p>
                  </a:txBody>
                  <a:tcPr/>
                </a:tc>
                <a:extLst>
                  <a:ext uri="{0D108BD9-81ED-4DB2-BD59-A6C34878D82A}">
                    <a16:rowId xmlns:a16="http://schemas.microsoft.com/office/drawing/2014/main" val="10000"/>
                  </a:ext>
                </a:extLst>
              </a:tr>
              <a:tr h="1080306">
                <a:tc vMerge="1">
                  <a:txBody>
                    <a:bodyPr/>
                    <a:lstStyle/>
                    <a:p>
                      <a:endParaRPr lang="ro-RO"/>
                    </a:p>
                  </a:txBody>
                  <a:tcPr/>
                </a:tc>
                <a:tc>
                  <a:txBody>
                    <a:bodyPr/>
                    <a:lstStyle/>
                    <a:p>
                      <a:pPr algn="ctr">
                        <a:spcAft>
                          <a:spcPts val="0"/>
                        </a:spcAft>
                      </a:pPr>
                      <a:r>
                        <a:rPr lang="ro-RO" sz="1400">
                          <a:effectLst/>
                        </a:rPr>
                        <a:t>Număr  pensionar</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Suma  </a:t>
                      </a:r>
                      <a:r>
                        <a:rPr lang="en-US" sz="1400">
                          <a:effectLst/>
                        </a:rPr>
                        <a:t>  (mii  lei)</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Număr    pensionar</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Suma</a:t>
                      </a:r>
                      <a:endParaRPr lang="ro-RO" sz="1200">
                        <a:effectLst/>
                      </a:endParaRPr>
                    </a:p>
                    <a:p>
                      <a:pPr algn="ctr">
                        <a:spcAft>
                          <a:spcPts val="0"/>
                        </a:spcAft>
                      </a:pPr>
                      <a:r>
                        <a:rPr lang="ro-RO" sz="1400">
                          <a:effectLst/>
                        </a:rPr>
                        <a:t>(mii  lei)</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Numr</a:t>
                      </a:r>
                      <a:endParaRPr lang="ro-RO" sz="1200">
                        <a:effectLst/>
                      </a:endParaRPr>
                    </a:p>
                    <a:p>
                      <a:pPr algn="ctr">
                        <a:spcAft>
                          <a:spcPts val="0"/>
                        </a:spcAft>
                      </a:pPr>
                      <a:r>
                        <a:rPr lang="ro-RO" sz="1400">
                          <a:effectLst/>
                        </a:rPr>
                        <a:t>pensionar</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Suma</a:t>
                      </a:r>
                      <a:endParaRPr lang="ro-RO" sz="1200">
                        <a:effectLst/>
                      </a:endParaRPr>
                    </a:p>
                    <a:p>
                      <a:pPr algn="ctr">
                        <a:spcAft>
                          <a:spcPts val="0"/>
                        </a:spcAft>
                      </a:pPr>
                      <a:r>
                        <a:rPr lang="ro-RO" sz="1400">
                          <a:effectLst/>
                        </a:rPr>
                        <a:t>(mii lei)</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1"/>
                  </a:ext>
                </a:extLst>
              </a:tr>
              <a:tr h="653612">
                <a:tc>
                  <a:txBody>
                    <a:bodyPr/>
                    <a:lstStyle/>
                    <a:p>
                      <a:pPr algn="r">
                        <a:spcAft>
                          <a:spcPts val="0"/>
                        </a:spcAft>
                      </a:pPr>
                      <a:r>
                        <a:rPr lang="ro-RO" sz="1400">
                          <a:effectLst/>
                        </a:rPr>
                        <a:t>Invalizi  grad accentuat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653612">
                <a:tc>
                  <a:txBody>
                    <a:bodyPr/>
                    <a:lstStyle/>
                    <a:p>
                      <a:pPr algn="r">
                        <a:spcAft>
                          <a:spcPts val="0"/>
                        </a:spcAft>
                      </a:pPr>
                      <a:r>
                        <a:rPr lang="ro-RO" sz="1400">
                          <a:effectLst/>
                        </a:rPr>
                        <a:t>Invalizi grad mediu</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1670.89</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r h="326804">
                <a:tc>
                  <a:txBody>
                    <a:bodyPr/>
                    <a:lstStyle/>
                    <a:p>
                      <a:pPr algn="r">
                        <a:spcAft>
                          <a:spcPts val="0"/>
                        </a:spcAft>
                      </a:pPr>
                      <a:r>
                        <a:rPr lang="ro-RO" sz="1400">
                          <a:effectLst/>
                        </a:rPr>
                        <a:t>Pensionari</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4"/>
                  </a:ext>
                </a:extLst>
              </a:tr>
              <a:tr h="653612">
                <a:tc>
                  <a:txBody>
                    <a:bodyPr/>
                    <a:lstStyle/>
                    <a:p>
                      <a:pPr algn="r">
                        <a:spcAft>
                          <a:spcPts val="0"/>
                        </a:spcAft>
                      </a:pPr>
                      <a:r>
                        <a:rPr lang="ro-RO" sz="1400">
                          <a:effectLst/>
                        </a:rPr>
                        <a:t>Însoțitor</a:t>
                      </a:r>
                      <a:endParaRPr lang="ro-RO" sz="1200">
                        <a:effectLst/>
                      </a:endParaRPr>
                    </a:p>
                    <a:p>
                      <a:pPr algn="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5"/>
                  </a:ext>
                </a:extLst>
              </a:tr>
              <a:tr h="326804">
                <a:tc>
                  <a:txBody>
                    <a:bodyPr/>
                    <a:lstStyle/>
                    <a:p>
                      <a:pPr algn="r">
                        <a:spcAft>
                          <a:spcPts val="0"/>
                        </a:spcAft>
                      </a:pPr>
                      <a:r>
                        <a:rPr lang="ro-RO" sz="1400">
                          <a:effectLst/>
                        </a:rPr>
                        <a:t>Total</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1670.89</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 </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a:effectLst/>
                        </a:rPr>
                        <a:t>1</a:t>
                      </a:r>
                      <a:endParaRPr lang="ro-RO" sz="1200">
                        <a:effectLst/>
                        <a:latin typeface="Times New Roman"/>
                        <a:ea typeface="Times New Roman"/>
                        <a:cs typeface="Times New Roman"/>
                      </a:endParaRPr>
                    </a:p>
                  </a:txBody>
                  <a:tcPr marL="68580" marR="68580" marT="0" marB="0"/>
                </a:tc>
                <a:tc>
                  <a:txBody>
                    <a:bodyPr/>
                    <a:lstStyle/>
                    <a:p>
                      <a:pPr algn="ctr">
                        <a:spcAft>
                          <a:spcPts val="0"/>
                        </a:spcAft>
                      </a:pPr>
                      <a:r>
                        <a:rPr lang="ro-RO" sz="1400" dirty="0">
                          <a:effectLst/>
                        </a:rPr>
                        <a:t>1670.89</a:t>
                      </a:r>
                      <a:endParaRPr lang="ro-RO" sz="12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74764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en-US" sz="3100" b="1" dirty="0" smtClean="0">
                <a:latin typeface="Times New Roman" pitchFamily="18" charset="0"/>
                <a:cs typeface="Times New Roman" pitchFamily="18" charset="0"/>
              </a:rPr>
              <a:t>SERVICIUL DE PROTEC</a:t>
            </a:r>
            <a:r>
              <a:rPr lang="ro-RO" sz="3100" b="1" dirty="0" smtClean="0">
                <a:latin typeface="Times New Roman" pitchFamily="18" charset="0"/>
                <a:cs typeface="Times New Roman" pitchFamily="18" charset="0"/>
              </a:rPr>
              <a:t>Ț</a:t>
            </a:r>
            <a:r>
              <a:rPr lang="en-US" sz="3100" b="1" dirty="0" smtClean="0">
                <a:latin typeface="Times New Roman" pitchFamily="18" charset="0"/>
                <a:cs typeface="Times New Roman" pitchFamily="18" charset="0"/>
              </a:rPr>
              <a:t>IE A </a:t>
            </a:r>
            <a:r>
              <a:rPr lang="ro-RO" sz="3100" b="1" dirty="0" smtClean="0">
                <a:latin typeface="Times New Roman" pitchFamily="18" charset="0"/>
                <a:cs typeface="Times New Roman" pitchFamily="18" charset="0"/>
              </a:rPr>
              <a:t>FAMILIILOR CU COPII ÎN SITUAȚIE DE RISC </a:t>
            </a:r>
            <a:r>
              <a:rPr lang="en-US" sz="4400" dirty="0">
                <a:latin typeface="Times New Roman" pitchFamily="18" charset="0"/>
                <a:cs typeface="Times New Roman" pitchFamily="18" charset="0"/>
              </a:rPr>
              <a:t/>
            </a:r>
            <a:br>
              <a:rPr lang="en-US"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p:txBody>
          <a:bodyPr>
            <a:normAutofit fontScale="70000" lnSpcReduction="20000"/>
          </a:bodyPr>
          <a:lstStyle/>
          <a:p>
            <a:pPr algn="just"/>
            <a:r>
              <a:rPr lang="ro-RO" sz="2000" dirty="0">
                <a:latin typeface="Times New Roman" pitchFamily="18" charset="0"/>
                <a:cs typeface="Times New Roman" pitchFamily="18" charset="0"/>
              </a:rPr>
              <a:t>În conformitate cu art. 3 din Legea nr.140 din 14.06.2013 cu privire la protecţia specială a copiilor aflaţi în situaţie de risc şi a copiilor separaţi de părinţi, DGASPF este Autoritate tutelară teritorială. </a:t>
            </a:r>
          </a:p>
          <a:p>
            <a:pPr algn="just"/>
            <a:r>
              <a:rPr lang="ro-RO" sz="2000" dirty="0">
                <a:latin typeface="Times New Roman" pitchFamily="18" charset="0"/>
                <a:cs typeface="Times New Roman" pitchFamily="18" charset="0"/>
              </a:rPr>
              <a:t> </a:t>
            </a:r>
            <a:r>
              <a:rPr lang="ro-RO" sz="2000" dirty="0" smtClean="0">
                <a:latin typeface="Times New Roman" pitchFamily="18" charset="0"/>
                <a:cs typeface="Times New Roman" pitchFamily="18" charset="0"/>
              </a:rPr>
              <a:t>Conform </a:t>
            </a:r>
            <a:r>
              <a:rPr lang="ro-RO" sz="2000" dirty="0">
                <a:latin typeface="Times New Roman" pitchFamily="18" charset="0"/>
                <a:cs typeface="Times New Roman" pitchFamily="18" charset="0"/>
              </a:rPr>
              <a:t>art.7 lit. g) din Legea menţionată mai sus, autoritatea teritorială ţine evidenţa copiilor rămaşi fără protecţia părintească aflaţi în plasament planificat, recepţionează/sistematizează datele privind copiii aflaţi în evidenţa autorităţilor tutelare locale. </a:t>
            </a:r>
          </a:p>
          <a:p>
            <a:pPr algn="just"/>
            <a:r>
              <a:rPr lang="ro-RO" sz="2000" dirty="0" smtClean="0">
                <a:latin typeface="Times New Roman" pitchFamily="18" charset="0"/>
                <a:cs typeface="Times New Roman" pitchFamily="18" charset="0"/>
              </a:rPr>
              <a:t>Ținând </a:t>
            </a:r>
            <a:r>
              <a:rPr lang="ro-RO" sz="2000" dirty="0">
                <a:latin typeface="Times New Roman" pitchFamily="18" charset="0"/>
                <a:cs typeface="Times New Roman" pitchFamily="18" charset="0"/>
              </a:rPr>
              <a:t>cont de faptul că una din atribuțiile Autorității Tutelare Teritoriale ține de recepționarea, înregistrarea și transmiterea conform competenței sesizărilor privind încălcarea dreptului copilului pe parcursul anului 2019 au fost înregistrate 242 de sesizări, dintre care în rezultatul evaluării situației familiei și copilului de către membrii echipei multidisciplinare locale au fost confirmate 74 de cazuri, în 61 cazuri a fost efectuată intervenția de o singură dată, iar în baza dispoziției primarului localității, care reprezintă ATL au fost deschise 49 dosare</a:t>
            </a:r>
            <a:r>
              <a:rPr lang="ro-RO" sz="2000" dirty="0" smtClean="0">
                <a:latin typeface="Times New Roman" pitchFamily="18" charset="0"/>
                <a:cs typeface="Times New Roman" pitchFamily="18" charset="0"/>
              </a:rPr>
              <a:t>.</a:t>
            </a:r>
          </a:p>
          <a:p>
            <a:pPr algn="just"/>
            <a:r>
              <a:rPr lang="ro-RO" sz="2000" dirty="0">
                <a:latin typeface="Times New Roman" pitchFamily="18" charset="0"/>
                <a:cs typeface="Times New Roman" pitchFamily="18" charset="0"/>
              </a:rPr>
              <a:t>Conform datelor prezentate în evidență sunt  1078 copii ai căror ambii/sau unicul părinți/părinte  sunt plecați/este plecat peste hotare. Îngrijorătoare este situația la capitolul instituirii tutelei, deoarece doar 424 copii din numărul total de copii ai căror ambii/sau unicul părinți/părinte sunt plecați/este plecat peste hotare au instituită tutela, ceia ce reprezintă 39,33</a:t>
            </a:r>
            <a:r>
              <a:rPr lang="ro-RO" sz="2000" dirty="0" smtClean="0">
                <a:latin typeface="Times New Roman" pitchFamily="18" charset="0"/>
                <a:cs typeface="Times New Roman" pitchFamily="18" charset="0"/>
              </a:rPr>
              <a:t>%.</a:t>
            </a:r>
          </a:p>
          <a:p>
            <a:pPr algn="just"/>
            <a:r>
              <a:rPr lang="ro-RO" sz="1800" dirty="0">
                <a:latin typeface="Times New Roman" pitchFamily="18" charset="0"/>
                <a:cs typeface="Times New Roman" pitchFamily="18" charset="0"/>
              </a:rPr>
              <a:t>Ținând cont de faptul că una din atribuțiile Autorității Tutelare Teritoriale ține de recepționarea, înregistrarea și transmiterea conform competenței sesizărilor privind încălcarea dreptului copilului pe parcursul semestrului I 2020 au fost înregistrate 14  sesizări, dintre care în rezultatul evaluării situației familiei și copilului de către membrii echipei multidisciplinare locale unde a fost efectuată intervenția de o singură dată. </a:t>
            </a:r>
          </a:p>
          <a:p>
            <a:pPr algn="just"/>
            <a:r>
              <a:rPr lang="ro-RO" sz="2000" dirty="0" smtClean="0">
                <a:latin typeface="Times New Roman" pitchFamily="18" charset="0"/>
                <a:cs typeface="Times New Roman" pitchFamily="18" charset="0"/>
              </a:rPr>
              <a:t>Conform </a:t>
            </a:r>
            <a:r>
              <a:rPr lang="ro-RO" sz="2000" dirty="0">
                <a:latin typeface="Times New Roman" pitchFamily="18" charset="0"/>
                <a:cs typeface="Times New Roman" pitchFamily="18" charset="0"/>
              </a:rPr>
              <a:t>datelor prezentate în evidență </a:t>
            </a:r>
            <a:r>
              <a:rPr lang="ro-RO" sz="2000" dirty="0" smtClean="0">
                <a:latin typeface="Times New Roman" pitchFamily="18" charset="0"/>
                <a:cs typeface="Times New Roman" pitchFamily="18" charset="0"/>
              </a:rPr>
              <a:t>sunt </a:t>
            </a:r>
            <a:r>
              <a:rPr lang="en-US" sz="2000" dirty="0" smtClean="0">
                <a:latin typeface="Times New Roman" pitchFamily="18" charset="0"/>
                <a:cs typeface="Times New Roman" pitchFamily="18" charset="0"/>
              </a:rPr>
              <a:t>70</a:t>
            </a:r>
            <a:r>
              <a:rPr lang="ro-RO" sz="2000" dirty="0" smtClean="0">
                <a:latin typeface="Times New Roman" pitchFamily="18" charset="0"/>
                <a:cs typeface="Times New Roman" pitchFamily="18" charset="0"/>
              </a:rPr>
              <a:t> copii </a:t>
            </a:r>
            <a:r>
              <a:rPr lang="ro-RO" sz="2000" dirty="0">
                <a:latin typeface="Times New Roman" pitchFamily="18" charset="0"/>
                <a:cs typeface="Times New Roman" pitchFamily="18" charset="0"/>
              </a:rPr>
              <a:t>ai căror ambii/sau unicul părinți/părinte  sunt plecați/este plecat peste hotare. </a:t>
            </a:r>
            <a:r>
              <a:rPr lang="ro-RO" sz="2000" dirty="0" smtClean="0">
                <a:latin typeface="Times New Roman" pitchFamily="18" charset="0"/>
                <a:cs typeface="Times New Roman" pitchFamily="18" charset="0"/>
              </a:rPr>
              <a:t>În comparație cu anul trecut situația s-a ameliorat un motiv desigur este pandemia COVID-19 și imposibilitatea părinților de a pleca peste hotare.</a:t>
            </a:r>
            <a:endParaRPr lang="ro-RO" sz="2000" dirty="0">
              <a:latin typeface="Times New Roman" pitchFamily="18" charset="0"/>
              <a:cs typeface="Times New Roman" pitchFamily="18" charset="0"/>
            </a:endParaRPr>
          </a:p>
          <a:p>
            <a:pPr algn="just"/>
            <a:endParaRPr lang="ro-RO" sz="2000" dirty="0">
              <a:solidFill>
                <a:srgbClr val="FF0000"/>
              </a:solidFill>
            </a:endParaRPr>
          </a:p>
        </p:txBody>
      </p:sp>
    </p:spTree>
    <p:extLst>
      <p:ext uri="{BB962C8B-B14F-4D97-AF65-F5344CB8AC3E}">
        <p14:creationId xmlns:p14="http://schemas.microsoft.com/office/powerpoint/2010/main" val="12545813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Autofit/>
          </a:bodyPr>
          <a:lstStyle/>
          <a:p>
            <a:pPr algn="ctr"/>
            <a:r>
              <a:rPr lang="ro-RO" sz="3600" b="1" dirty="0" smtClean="0">
                <a:latin typeface="Times New Roman" pitchFamily="18" charset="0"/>
                <a:cs typeface="Times New Roman" pitchFamily="18" charset="0"/>
              </a:rPr>
              <a:t>SERVICIUL ASISTENȚĂ PARENTALĂ PROFESIONISTĂ</a:t>
            </a:r>
            <a:endParaRPr lang="ro-RO" sz="3600" b="1" dirty="0"/>
          </a:p>
        </p:txBody>
      </p:sp>
      <p:sp>
        <p:nvSpPr>
          <p:cNvPr id="3" name="Substituent conținut 2"/>
          <p:cNvSpPr>
            <a:spLocks noGrp="1"/>
          </p:cNvSpPr>
          <p:nvPr>
            <p:ph idx="1"/>
          </p:nvPr>
        </p:nvSpPr>
        <p:spPr/>
        <p:txBody>
          <a:bodyPr>
            <a:normAutofit/>
          </a:bodyPr>
          <a:lstStyle/>
          <a:p>
            <a:r>
              <a:rPr lang="en-US" sz="1800" b="1" dirty="0">
                <a:latin typeface="Times New Roman" pitchFamily="18" charset="0"/>
                <a:cs typeface="Times New Roman" pitchFamily="18" charset="0"/>
              </a:rPr>
              <a:t>APP - </a:t>
            </a:r>
            <a:r>
              <a:rPr lang="en-US" sz="1800" dirty="0" err="1">
                <a:latin typeface="Times New Roman" pitchFamily="18" charset="0"/>
                <a:cs typeface="Times New Roman" pitchFamily="18" charset="0"/>
              </a:rPr>
              <a:t>este</a:t>
            </a:r>
            <a:r>
              <a:rPr lang="en-US" sz="1800" dirty="0">
                <a:latin typeface="Times New Roman" pitchFamily="18" charset="0"/>
                <a:cs typeface="Times New Roman" pitchFamily="18" charset="0"/>
              </a:rPr>
              <a:t> un </a:t>
            </a:r>
            <a:r>
              <a:rPr lang="en-US" sz="1800" dirty="0" err="1">
                <a:latin typeface="Times New Roman" pitchFamily="18" charset="0"/>
                <a:cs typeface="Times New Roman" pitchFamily="18" charset="0"/>
              </a:rPr>
              <a:t>serviciu</a:t>
            </a:r>
            <a:r>
              <a:rPr lang="en-US" sz="1800" dirty="0">
                <a:latin typeface="Times New Roman" pitchFamily="18" charset="0"/>
                <a:cs typeface="Times New Roman" pitchFamily="18" charset="0"/>
              </a:rPr>
              <a:t> social, care </a:t>
            </a:r>
            <a:r>
              <a:rPr lang="en-US" sz="1800" dirty="0" err="1">
                <a:latin typeface="Times New Roman" pitchFamily="18" charset="0"/>
                <a:cs typeface="Times New Roman" pitchFamily="18" charset="0"/>
              </a:rPr>
              <a:t>oferă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copilului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îngrijire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familială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substitutivă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în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familia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asiatentului</a:t>
            </a:r>
            <a:r>
              <a:rPr lang="en-US" sz="1800" dirty="0">
                <a:latin typeface="Times New Roman" pitchFamily="18" charset="0"/>
                <a:cs typeface="Times New Roman" pitchFamily="18" charset="0"/>
              </a:rPr>
              <a:t> parental </a:t>
            </a:r>
            <a:r>
              <a:rPr lang="en-US" sz="1800" dirty="0" err="1">
                <a:latin typeface="Times New Roman" pitchFamily="18" charset="0"/>
                <a:cs typeface="Times New Roman" pitchFamily="18" charset="0"/>
              </a:rPr>
              <a:t>profesionist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în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baza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delimitării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între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autoritatea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locală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şi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asistentul</a:t>
            </a:r>
            <a:r>
              <a:rPr lang="en-US" sz="1800" dirty="0">
                <a:latin typeface="Times New Roman" pitchFamily="18" charset="0"/>
                <a:cs typeface="Times New Roman" pitchFamily="18" charset="0"/>
              </a:rPr>
              <a:t> parental </a:t>
            </a:r>
            <a:r>
              <a:rPr lang="en-US" sz="1800" dirty="0" err="1">
                <a:latin typeface="Times New Roman" pitchFamily="18" charset="0"/>
                <a:cs typeface="Times New Roman" pitchFamily="18" charset="0"/>
              </a:rPr>
              <a:t>profesionist</a:t>
            </a:r>
            <a:r>
              <a:rPr lang="en-US" sz="1800" dirty="0">
                <a:latin typeface="Times New Roman" pitchFamily="18" charset="0"/>
                <a:cs typeface="Times New Roman" pitchFamily="18" charset="0"/>
              </a:rPr>
              <a:t> a </a:t>
            </a:r>
            <a:r>
              <a:rPr lang="en-US" sz="1800" dirty="0" err="1">
                <a:latin typeface="Times New Roman" pitchFamily="18" charset="0"/>
                <a:cs typeface="Times New Roman" pitchFamily="18" charset="0"/>
              </a:rPr>
              <a:t>drepturilor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şi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obligaţiilor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referitor</a:t>
            </a:r>
            <a:r>
              <a:rPr lang="en-US" sz="1800" dirty="0">
                <a:latin typeface="Times New Roman" pitchFamily="18" charset="0"/>
                <a:cs typeface="Times New Roman" pitchFamily="18" charset="0"/>
              </a:rPr>
              <a:t> la </a:t>
            </a:r>
            <a:r>
              <a:rPr lang="en-US" sz="1800" dirty="0" err="1">
                <a:latin typeface="Times New Roman" pitchFamily="18" charset="0"/>
                <a:cs typeface="Times New Roman" pitchFamily="18" charset="0"/>
              </a:rPr>
              <a:t>protecţia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drepturilor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şi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intereselor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legale</a:t>
            </a:r>
            <a:r>
              <a:rPr lang="en-US" sz="1800" dirty="0">
                <a:latin typeface="Times New Roman" pitchFamily="18" charset="0"/>
                <a:cs typeface="Times New Roman" pitchFamily="18" charset="0"/>
              </a:rPr>
              <a:t> ale </a:t>
            </a:r>
            <a:r>
              <a:rPr lang="en-US" sz="1800" dirty="0" err="1">
                <a:latin typeface="Times New Roman" pitchFamily="18" charset="0"/>
                <a:cs typeface="Times New Roman" pitchFamily="18" charset="0"/>
              </a:rPr>
              <a:t>copilului</a:t>
            </a:r>
            <a:r>
              <a:rPr lang="en-US" sz="1800" dirty="0">
                <a:latin typeface="Times New Roman" pitchFamily="18" charset="0"/>
                <a:cs typeface="Times New Roman" pitchFamily="18" charset="0"/>
              </a:rPr>
              <a:t>.</a:t>
            </a:r>
            <a:endParaRPr lang="ro-RO" sz="1800" dirty="0">
              <a:latin typeface="Times New Roman" pitchFamily="18" charset="0"/>
              <a:cs typeface="Times New Roman" pitchFamily="18" charset="0"/>
            </a:endParaRPr>
          </a:p>
          <a:p>
            <a:r>
              <a:rPr lang="en-US" sz="1800" b="1" dirty="0" err="1" smtClean="0">
                <a:latin typeface="Times New Roman" pitchFamily="18" charset="0"/>
                <a:cs typeface="Times New Roman" pitchFamily="18" charset="0"/>
              </a:rPr>
              <a:t>Serviciul</a:t>
            </a:r>
            <a:r>
              <a:rPr lang="en-US" sz="1800" b="1" dirty="0" smtClean="0">
                <a:latin typeface="Times New Roman" pitchFamily="18" charset="0"/>
                <a:cs typeface="Times New Roman" pitchFamily="18" charset="0"/>
              </a:rPr>
              <a:t> </a:t>
            </a:r>
            <a:r>
              <a:rPr lang="en-US" sz="1800" b="1" dirty="0">
                <a:latin typeface="Times New Roman" pitchFamily="18" charset="0"/>
                <a:cs typeface="Times New Roman" pitchFamily="18" charset="0"/>
              </a:rPr>
              <a:t>de </a:t>
            </a:r>
            <a:r>
              <a:rPr lang="en-US" sz="1800" b="1" dirty="0" err="1">
                <a:latin typeface="Times New Roman" pitchFamily="18" charset="0"/>
                <a:cs typeface="Times New Roman" pitchFamily="18" charset="0"/>
              </a:rPr>
              <a:t>Asistenţă</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Parentală</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Profesionistă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presupune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plasamentul</a:t>
            </a:r>
            <a:r>
              <a:rPr lang="en-US" sz="1800" dirty="0">
                <a:latin typeface="Times New Roman" pitchFamily="18" charset="0"/>
                <a:cs typeface="Times New Roman" pitchFamily="18" charset="0"/>
              </a:rPr>
              <a:t> a </a:t>
            </a:r>
            <a:r>
              <a:rPr lang="en-US" sz="1800" dirty="0" err="1">
                <a:latin typeface="Times New Roman" pitchFamily="18" charset="0"/>
                <a:cs typeface="Times New Roman" pitchFamily="18" charset="0"/>
              </a:rPr>
              <a:t>unui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sau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multor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copii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rămaşi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fără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îngrijire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părintească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într</a:t>
            </a:r>
            <a:r>
              <a:rPr lang="en-US" sz="1800" dirty="0">
                <a:latin typeface="Times New Roman" pitchFamily="18" charset="0"/>
                <a:cs typeface="Times New Roman" pitchFamily="18" charset="0"/>
              </a:rPr>
              <a:t>-o </a:t>
            </a:r>
            <a:r>
              <a:rPr lang="en-US" sz="1800" dirty="0" err="1">
                <a:latin typeface="Times New Roman" pitchFamily="18" charset="0"/>
                <a:cs typeface="Times New Roman" pitchFamily="18" charset="0"/>
              </a:rPr>
              <a:t>familie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alternativă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pentru</a:t>
            </a:r>
            <a:r>
              <a:rPr lang="en-US" sz="1800" dirty="0">
                <a:latin typeface="Times New Roman" pitchFamily="18" charset="0"/>
                <a:cs typeface="Times New Roman" pitchFamily="18" charset="0"/>
              </a:rPr>
              <a:t> o </a:t>
            </a:r>
            <a:r>
              <a:rPr lang="en-US" sz="1800" dirty="0" err="1">
                <a:latin typeface="Times New Roman" pitchFamily="18" charset="0"/>
                <a:cs typeface="Times New Roman" pitchFamily="18" charset="0"/>
              </a:rPr>
              <a:t>perioadă</a:t>
            </a:r>
            <a:r>
              <a:rPr lang="en-US" sz="1800" dirty="0">
                <a:latin typeface="Times New Roman" pitchFamily="18" charset="0"/>
                <a:cs typeface="Times New Roman" pitchFamily="18" charset="0"/>
              </a:rPr>
              <a:t> de </a:t>
            </a:r>
            <a:r>
              <a:rPr lang="en-US" sz="1800" dirty="0" err="1">
                <a:latin typeface="Times New Roman" pitchFamily="18" charset="0"/>
                <a:cs typeface="Times New Roman" pitchFamily="18" charset="0"/>
              </a:rPr>
              <a:t>timp</a:t>
            </a:r>
            <a:r>
              <a:rPr lang="en-US" sz="1800" dirty="0">
                <a:latin typeface="Times New Roman" pitchFamily="18" charset="0"/>
                <a:cs typeface="Times New Roman" pitchFamily="18" charset="0"/>
              </a:rPr>
              <a:t> bine </a:t>
            </a:r>
            <a:r>
              <a:rPr lang="en-US" sz="1800" dirty="0" err="1">
                <a:latin typeface="Times New Roman" pitchFamily="18" charset="0"/>
                <a:cs typeface="Times New Roman" pitchFamily="18" charset="0"/>
              </a:rPr>
              <a:t>determinată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în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timp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părinţii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biologici</a:t>
            </a:r>
            <a:r>
              <a:rPr lang="en-US" sz="1800" dirty="0">
                <a:latin typeface="Times New Roman" pitchFamily="18" charset="0"/>
                <a:cs typeface="Times New Roman" pitchFamily="18" charset="0"/>
              </a:rPr>
              <a:t> se </a:t>
            </a:r>
            <a:r>
              <a:rPr lang="en-US" sz="1800" dirty="0" err="1">
                <a:latin typeface="Times New Roman" pitchFamily="18" charset="0"/>
                <a:cs typeface="Times New Roman" pitchFamily="18" charset="0"/>
              </a:rPr>
              <a:t>confruntă</a:t>
            </a:r>
            <a:r>
              <a:rPr lang="en-US" sz="1800" dirty="0">
                <a:latin typeface="Times New Roman" pitchFamily="18" charset="0"/>
                <a:cs typeface="Times New Roman" pitchFamily="18" charset="0"/>
              </a:rPr>
              <a:t> cu diverse </a:t>
            </a:r>
            <a:r>
              <a:rPr lang="en-US" sz="1800" dirty="0" err="1">
                <a:latin typeface="Times New Roman" pitchFamily="18" charset="0"/>
                <a:cs typeface="Times New Roman" pitchFamily="18" charset="0"/>
              </a:rPr>
              <a:t>probleme</a:t>
            </a:r>
            <a:r>
              <a:rPr lang="en-US" sz="1800" dirty="0" smtClean="0">
                <a:latin typeface="Times New Roman" pitchFamily="18" charset="0"/>
                <a:cs typeface="Times New Roman" pitchFamily="18" charset="0"/>
              </a:rPr>
              <a:t>.</a:t>
            </a:r>
            <a:endParaRPr lang="ro-RO" sz="1800" dirty="0" smtClean="0">
              <a:latin typeface="Times New Roman" pitchFamily="18" charset="0"/>
              <a:cs typeface="Times New Roman" pitchFamily="18" charset="0"/>
            </a:endParaRPr>
          </a:p>
          <a:p>
            <a:endParaRPr lang="ro-RO" sz="1800" dirty="0" smtClean="0">
              <a:solidFill>
                <a:srgbClr val="FF0000"/>
              </a:solidFill>
              <a:latin typeface="Times New Roman" pitchFamily="18" charset="0"/>
              <a:cs typeface="Times New Roman" pitchFamily="18" charset="0"/>
            </a:endParaRPr>
          </a:p>
          <a:p>
            <a:endParaRPr lang="ro-RO" sz="1800" dirty="0" smtClean="0">
              <a:solidFill>
                <a:srgbClr val="FF0000"/>
              </a:solidFill>
              <a:latin typeface="Times New Roman" pitchFamily="18" charset="0"/>
              <a:cs typeface="Times New Roman" pitchFamily="18" charset="0"/>
            </a:endParaRPr>
          </a:p>
        </p:txBody>
      </p:sp>
      <p:graphicFrame>
        <p:nvGraphicFramePr>
          <p:cNvPr id="7" name="Tabel 6"/>
          <p:cNvGraphicFramePr>
            <a:graphicFrameLocks noGrp="1"/>
          </p:cNvGraphicFramePr>
          <p:nvPr>
            <p:extLst>
              <p:ext uri="{D42A27DB-BD31-4B8C-83A1-F6EECF244321}">
                <p14:modId xmlns:p14="http://schemas.microsoft.com/office/powerpoint/2010/main" val="934276535"/>
              </p:ext>
            </p:extLst>
          </p:nvPr>
        </p:nvGraphicFramePr>
        <p:xfrm>
          <a:off x="1691680" y="4509120"/>
          <a:ext cx="6696745" cy="1779010"/>
        </p:xfrm>
        <a:graphic>
          <a:graphicData uri="http://schemas.openxmlformats.org/drawingml/2006/table">
            <a:tbl>
              <a:tblPr firstRow="1" firstCol="1" bandRow="1">
                <a:tableStyleId>{5C22544A-7EE6-4342-B048-85BDC9FD1C3A}</a:tableStyleId>
              </a:tblPr>
              <a:tblGrid>
                <a:gridCol w="691659">
                  <a:extLst>
                    <a:ext uri="{9D8B030D-6E8A-4147-A177-3AD203B41FA5}">
                      <a16:colId xmlns:a16="http://schemas.microsoft.com/office/drawing/2014/main" val="20000"/>
                    </a:ext>
                  </a:extLst>
                </a:gridCol>
                <a:gridCol w="4291998">
                  <a:extLst>
                    <a:ext uri="{9D8B030D-6E8A-4147-A177-3AD203B41FA5}">
                      <a16:colId xmlns:a16="http://schemas.microsoft.com/office/drawing/2014/main" val="20001"/>
                    </a:ext>
                  </a:extLst>
                </a:gridCol>
                <a:gridCol w="759469">
                  <a:extLst>
                    <a:ext uri="{9D8B030D-6E8A-4147-A177-3AD203B41FA5}">
                      <a16:colId xmlns:a16="http://schemas.microsoft.com/office/drawing/2014/main" val="20002"/>
                    </a:ext>
                  </a:extLst>
                </a:gridCol>
                <a:gridCol w="953619">
                  <a:extLst>
                    <a:ext uri="{9D8B030D-6E8A-4147-A177-3AD203B41FA5}">
                      <a16:colId xmlns:a16="http://schemas.microsoft.com/office/drawing/2014/main" val="20003"/>
                    </a:ext>
                  </a:extLst>
                </a:gridCol>
              </a:tblGrid>
              <a:tr h="576064">
                <a:tc>
                  <a:txBody>
                    <a:bodyPr/>
                    <a:lstStyle/>
                    <a:p>
                      <a:pPr>
                        <a:lnSpc>
                          <a:spcPct val="115000"/>
                        </a:lnSpc>
                        <a:spcAft>
                          <a:spcPts val="0"/>
                        </a:spcAft>
                        <a:tabLst>
                          <a:tab pos="5671185" algn="l"/>
                        </a:tabLst>
                      </a:pPr>
                      <a:r>
                        <a:rPr lang="ro-RO" sz="1200">
                          <a:effectLst/>
                        </a:rPr>
                        <a:t>Nr. d/o</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dirty="0">
                          <a:effectLst/>
                        </a:rPr>
                        <a:t>Activități planificate</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2019</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2020/ I semestru</a:t>
                      </a:r>
                      <a:endParaRPr lang="ro-RO"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91381">
                <a:tc>
                  <a:txBody>
                    <a:bodyPr/>
                    <a:lstStyle/>
                    <a:p>
                      <a:pPr marL="342900" lvl="0" indent="-342900">
                        <a:lnSpc>
                          <a:spcPct val="115000"/>
                        </a:lnSpc>
                        <a:spcAft>
                          <a:spcPts val="0"/>
                        </a:spcAft>
                        <a:buFont typeface="+mj-lt"/>
                        <a:buAutoNum type="arabicPeriod"/>
                        <a:tabLst>
                          <a:tab pos="5671185" algn="l"/>
                        </a:tabLst>
                      </a:pPr>
                      <a:r>
                        <a:rPr lang="ro-RO" sz="1200">
                          <a:effectLst/>
                        </a:rPr>
                        <a:t> </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Șef Serviciu</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1</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1</a:t>
                      </a:r>
                      <a:endParaRPr lang="ro-RO"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91381">
                <a:tc>
                  <a:txBody>
                    <a:bodyPr/>
                    <a:lstStyle/>
                    <a:p>
                      <a:pPr marL="0" lvl="0" indent="0">
                        <a:lnSpc>
                          <a:spcPct val="115000"/>
                        </a:lnSpc>
                        <a:spcAft>
                          <a:spcPts val="0"/>
                        </a:spcAft>
                        <a:buFont typeface="+mj-lt"/>
                        <a:buNone/>
                        <a:tabLst>
                          <a:tab pos="5671185" algn="l"/>
                        </a:tabLst>
                      </a:pPr>
                      <a:r>
                        <a:rPr lang="ro-RO" sz="1200" dirty="0" smtClean="0">
                          <a:effectLst/>
                        </a:rPr>
                        <a:t>2.</a:t>
                      </a:r>
                      <a:r>
                        <a:rPr lang="ro-RO" sz="1200" dirty="0">
                          <a:effectLst/>
                        </a:rPr>
                        <a:t> </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Asistență Parentali profesioniști</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10</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13</a:t>
                      </a:r>
                      <a:endParaRPr lang="ro-RO"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20184">
                <a:tc>
                  <a:txBody>
                    <a:bodyPr/>
                    <a:lstStyle/>
                    <a:p>
                      <a:pPr marL="0" lvl="0" indent="0">
                        <a:lnSpc>
                          <a:spcPct val="115000"/>
                        </a:lnSpc>
                        <a:spcAft>
                          <a:spcPts val="0"/>
                        </a:spcAft>
                        <a:buFont typeface="+mj-lt"/>
                        <a:buNone/>
                        <a:tabLst>
                          <a:tab pos="5671185" algn="l"/>
                        </a:tabLst>
                      </a:pPr>
                      <a:r>
                        <a:rPr lang="ro-RO" sz="1200" dirty="0" smtClean="0">
                          <a:effectLst/>
                        </a:rPr>
                        <a:t>3.</a:t>
                      </a:r>
                      <a:r>
                        <a:rPr lang="ro-RO" sz="1200" dirty="0">
                          <a:effectLst/>
                        </a:rPr>
                        <a:t> </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Copii plasați</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35</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dirty="0">
                          <a:effectLst/>
                        </a:rPr>
                        <a:t>36</a:t>
                      </a:r>
                      <a:endParaRPr lang="ro-RO"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64822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en-US" b="1" dirty="0" smtClean="0">
                <a:latin typeface="Times New Roman" pitchFamily="18" charset="0"/>
                <a:cs typeface="Times New Roman" pitchFamily="18" charset="0"/>
              </a:rPr>
              <a:t>MISIUNE</a:t>
            </a:r>
            <a:endParaRPr lang="ro-RO" b="1" dirty="0">
              <a:latin typeface="Times New Roman" pitchFamily="18" charset="0"/>
              <a:cs typeface="Times New Roman" pitchFamily="18" charset="0"/>
            </a:endParaRPr>
          </a:p>
        </p:txBody>
      </p:sp>
      <p:sp>
        <p:nvSpPr>
          <p:cNvPr id="3" name="Substituent conținut 2"/>
          <p:cNvSpPr>
            <a:spLocks noGrp="1"/>
          </p:cNvSpPr>
          <p:nvPr>
            <p:ph idx="1"/>
          </p:nvPr>
        </p:nvSpPr>
        <p:spPr/>
        <p:txBody>
          <a:bodyPr>
            <a:normAutofit/>
          </a:bodyPr>
          <a:lstStyle/>
          <a:p>
            <a:pPr algn="ctr"/>
            <a:r>
              <a:rPr lang="ro-RO" dirty="0" smtClean="0">
                <a:latin typeface="Times New Roman" pitchFamily="18" charset="0"/>
                <a:cs typeface="Times New Roman" pitchFamily="18" charset="0"/>
              </a:rPr>
              <a:t>Asistenţa </a:t>
            </a:r>
            <a:r>
              <a:rPr lang="ro-RO" dirty="0">
                <a:latin typeface="Times New Roman" pitchFamily="18" charset="0"/>
                <a:cs typeface="Times New Roman" pitchFamily="18" charset="0"/>
              </a:rPr>
              <a:t>socială este o componentă a sistemului protecţiei sociale, care cuprinde un ansamblu de servicii  şi prestaţii sociale  de protecţie a persoanelor, familiilor, grupurilor, care nu au posibilitate  de a-şi asigura prin eforturi proprii accesul la o viaţă decentă.</a:t>
            </a:r>
          </a:p>
          <a:p>
            <a:endParaRPr lang="ro-RO" dirty="0"/>
          </a:p>
        </p:txBody>
      </p:sp>
    </p:spTree>
    <p:extLst>
      <p:ext uri="{BB962C8B-B14F-4D97-AF65-F5344CB8AC3E}">
        <p14:creationId xmlns:p14="http://schemas.microsoft.com/office/powerpoint/2010/main" val="11377348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ro-RO" sz="4000" b="1" dirty="0" smtClean="0">
                <a:latin typeface="Times New Roman" pitchFamily="18" charset="0"/>
                <a:cs typeface="Times New Roman" pitchFamily="18" charset="0"/>
              </a:rPr>
              <a:t>SERVICIUL CASĂ DE COPII DE TIP FAMILIE </a:t>
            </a:r>
            <a:r>
              <a:rPr lang="en-US" sz="4400" dirty="0">
                <a:latin typeface="Times New Roman" pitchFamily="18" charset="0"/>
                <a:cs typeface="Times New Roman" pitchFamily="18" charset="0"/>
              </a:rPr>
              <a:t/>
            </a:r>
            <a:br>
              <a:rPr lang="en-US"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p:txBody>
          <a:bodyPr>
            <a:normAutofit/>
          </a:bodyPr>
          <a:lstStyle/>
          <a:p>
            <a:r>
              <a:rPr lang="ro-RO" sz="1600" b="1" dirty="0">
                <a:latin typeface="Times New Roman" pitchFamily="18" charset="0"/>
                <a:cs typeface="Times New Roman" pitchFamily="18" charset="0"/>
              </a:rPr>
              <a:t>CCTF – </a:t>
            </a:r>
            <a:r>
              <a:rPr lang="ro-RO" sz="1600" dirty="0">
                <a:latin typeface="Times New Roman" pitchFamily="18" charset="0"/>
                <a:cs typeface="Times New Roman" pitchFamily="18" charset="0"/>
              </a:rPr>
              <a:t>este  un serviciu social care oferă copilului îngrijire familială substitutivă în familia </a:t>
            </a:r>
            <a:r>
              <a:rPr lang="ro-RO" sz="1600" dirty="0" err="1" smtClean="0">
                <a:latin typeface="Times New Roman" pitchFamily="18" charset="0"/>
                <a:cs typeface="Times New Roman" pitchFamily="18" charset="0"/>
              </a:rPr>
              <a:t>asi</a:t>
            </a:r>
            <a:r>
              <a:rPr lang="en-US" sz="1600" dirty="0" smtClean="0">
                <a:latin typeface="Times New Roman" pitchFamily="18" charset="0"/>
                <a:cs typeface="Times New Roman" pitchFamily="18" charset="0"/>
              </a:rPr>
              <a:t>s</a:t>
            </a:r>
            <a:r>
              <a:rPr lang="ro-RO" sz="1600" dirty="0" err="1" smtClean="0">
                <a:latin typeface="Times New Roman" pitchFamily="18" charset="0"/>
                <a:cs typeface="Times New Roman" pitchFamily="18" charset="0"/>
              </a:rPr>
              <a:t>tentului</a:t>
            </a:r>
            <a:r>
              <a:rPr lang="ro-RO" sz="1600" dirty="0" smtClean="0">
                <a:latin typeface="Times New Roman" pitchFamily="18" charset="0"/>
                <a:cs typeface="Times New Roman" pitchFamily="18" charset="0"/>
              </a:rPr>
              <a:t> </a:t>
            </a:r>
            <a:r>
              <a:rPr lang="ro-RO" sz="1600" dirty="0">
                <a:latin typeface="Times New Roman" pitchFamily="18" charset="0"/>
                <a:cs typeface="Times New Roman" pitchFamily="18" charset="0"/>
              </a:rPr>
              <a:t>parental profesionist în baza delimitării între autoritatea locală şi asistentul parental profesionist a drepturilor şi obligaţiilor referitor la protecţia drepturilor şi intereselor legale ale copilului.</a:t>
            </a:r>
          </a:p>
          <a:p>
            <a:r>
              <a:rPr lang="ro-RO" sz="1600" b="1" dirty="0" smtClean="0">
                <a:latin typeface="Times New Roman" pitchFamily="18" charset="0"/>
                <a:cs typeface="Times New Roman" pitchFamily="18" charset="0"/>
              </a:rPr>
              <a:t>CCTF</a:t>
            </a:r>
            <a:r>
              <a:rPr lang="ro-RO" sz="1600" dirty="0" smtClean="0">
                <a:latin typeface="Times New Roman" pitchFamily="18" charset="0"/>
                <a:cs typeface="Times New Roman" pitchFamily="18" charset="0"/>
              </a:rPr>
              <a:t> </a:t>
            </a:r>
            <a:r>
              <a:rPr lang="ro-RO" sz="1600" b="1" dirty="0">
                <a:latin typeface="Times New Roman" pitchFamily="18" charset="0"/>
                <a:cs typeface="Times New Roman" pitchFamily="18" charset="0"/>
              </a:rPr>
              <a:t>–</a:t>
            </a:r>
            <a:r>
              <a:rPr lang="ro-RO" sz="1600" dirty="0">
                <a:latin typeface="Times New Roman" pitchFamily="18" charset="0"/>
                <a:cs typeface="Times New Roman" pitchFamily="18" charset="0"/>
              </a:rPr>
              <a:t> presupune  plasamentul a unui sau mai multor copii rămaşi fără îngrijire părintească, într-o familie alternativă, pentru o perioadă de timp bine determinată, în timp ce părinţii biologici se confruntă cu diverse probleme</a:t>
            </a:r>
            <a:r>
              <a:rPr lang="ro-RO" sz="1600" dirty="0" smtClean="0">
                <a:latin typeface="Times New Roman" pitchFamily="18" charset="0"/>
                <a:cs typeface="Times New Roman" pitchFamily="18" charset="0"/>
              </a:rPr>
              <a:t>.</a:t>
            </a:r>
          </a:p>
          <a:p>
            <a:endParaRPr lang="ro-RO" sz="2900" dirty="0" smtClean="0">
              <a:solidFill>
                <a:srgbClr val="FF0000"/>
              </a:solidFill>
              <a:latin typeface="Times New Roman" pitchFamily="18" charset="0"/>
              <a:cs typeface="Times New Roman" pitchFamily="18" charset="0"/>
            </a:endParaRPr>
          </a:p>
          <a:p>
            <a:endParaRPr lang="ro-RO" dirty="0"/>
          </a:p>
        </p:txBody>
      </p:sp>
      <p:graphicFrame>
        <p:nvGraphicFramePr>
          <p:cNvPr id="5" name="Tabel 4"/>
          <p:cNvGraphicFramePr>
            <a:graphicFrameLocks noGrp="1"/>
          </p:cNvGraphicFramePr>
          <p:nvPr>
            <p:extLst>
              <p:ext uri="{D42A27DB-BD31-4B8C-83A1-F6EECF244321}">
                <p14:modId xmlns:p14="http://schemas.microsoft.com/office/powerpoint/2010/main" val="3611740490"/>
              </p:ext>
            </p:extLst>
          </p:nvPr>
        </p:nvGraphicFramePr>
        <p:xfrm>
          <a:off x="1619673" y="3501009"/>
          <a:ext cx="6984776" cy="2736303"/>
        </p:xfrm>
        <a:graphic>
          <a:graphicData uri="http://schemas.openxmlformats.org/drawingml/2006/table">
            <a:tbl>
              <a:tblPr firstRow="1" firstCol="1" bandRow="1">
                <a:tableStyleId>{5C22544A-7EE6-4342-B048-85BDC9FD1C3A}</a:tableStyleId>
              </a:tblPr>
              <a:tblGrid>
                <a:gridCol w="721407">
                  <a:extLst>
                    <a:ext uri="{9D8B030D-6E8A-4147-A177-3AD203B41FA5}">
                      <a16:colId xmlns:a16="http://schemas.microsoft.com/office/drawing/2014/main" val="20000"/>
                    </a:ext>
                  </a:extLst>
                </a:gridCol>
                <a:gridCol w="4476600">
                  <a:extLst>
                    <a:ext uri="{9D8B030D-6E8A-4147-A177-3AD203B41FA5}">
                      <a16:colId xmlns:a16="http://schemas.microsoft.com/office/drawing/2014/main" val="20001"/>
                    </a:ext>
                  </a:extLst>
                </a:gridCol>
                <a:gridCol w="792134">
                  <a:extLst>
                    <a:ext uri="{9D8B030D-6E8A-4147-A177-3AD203B41FA5}">
                      <a16:colId xmlns:a16="http://schemas.microsoft.com/office/drawing/2014/main" val="20002"/>
                    </a:ext>
                  </a:extLst>
                </a:gridCol>
                <a:gridCol w="994635">
                  <a:extLst>
                    <a:ext uri="{9D8B030D-6E8A-4147-A177-3AD203B41FA5}">
                      <a16:colId xmlns:a16="http://schemas.microsoft.com/office/drawing/2014/main" val="20003"/>
                    </a:ext>
                  </a:extLst>
                </a:gridCol>
              </a:tblGrid>
              <a:tr h="1100970">
                <a:tc>
                  <a:txBody>
                    <a:bodyPr/>
                    <a:lstStyle/>
                    <a:p>
                      <a:pPr>
                        <a:lnSpc>
                          <a:spcPct val="115000"/>
                        </a:lnSpc>
                        <a:spcAft>
                          <a:spcPts val="0"/>
                        </a:spcAft>
                        <a:tabLst>
                          <a:tab pos="5671185" algn="l"/>
                        </a:tabLst>
                      </a:pPr>
                      <a:r>
                        <a:rPr lang="ro-RO" sz="1200" dirty="0">
                          <a:effectLst/>
                        </a:rPr>
                        <a:t>Nr. d/o</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dirty="0">
                          <a:effectLst/>
                        </a:rPr>
                        <a:t>Activități planificate</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2019</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2020/ I semestru</a:t>
                      </a:r>
                      <a:endParaRPr lang="ro-RO"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532059">
                <a:tc>
                  <a:txBody>
                    <a:bodyPr/>
                    <a:lstStyle/>
                    <a:p>
                      <a:pPr marL="342900" lvl="0" indent="-342900">
                        <a:lnSpc>
                          <a:spcPct val="115000"/>
                        </a:lnSpc>
                        <a:spcAft>
                          <a:spcPts val="0"/>
                        </a:spcAft>
                        <a:buFont typeface="+mj-lt"/>
                        <a:buAutoNum type="arabicPeriod"/>
                        <a:tabLst>
                          <a:tab pos="5671185" algn="l"/>
                        </a:tabLst>
                      </a:pPr>
                      <a:r>
                        <a:rPr lang="ro-RO" sz="1200">
                          <a:effectLst/>
                        </a:rPr>
                        <a:t> </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Case de copii de tip Familie </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2</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2</a:t>
                      </a:r>
                      <a:endParaRPr lang="ro-RO"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32059">
                <a:tc>
                  <a:txBody>
                    <a:bodyPr/>
                    <a:lstStyle/>
                    <a:p>
                      <a:pPr marL="0" lvl="0" indent="0">
                        <a:lnSpc>
                          <a:spcPct val="115000"/>
                        </a:lnSpc>
                        <a:spcAft>
                          <a:spcPts val="0"/>
                        </a:spcAft>
                        <a:buFont typeface="+mj-lt"/>
                        <a:buNone/>
                        <a:tabLst>
                          <a:tab pos="5671185" algn="l"/>
                        </a:tabLst>
                      </a:pPr>
                      <a:r>
                        <a:rPr lang="ro-RO" sz="1200" dirty="0" smtClean="0">
                          <a:effectLst/>
                        </a:rPr>
                        <a:t>2.</a:t>
                      </a:r>
                      <a:r>
                        <a:rPr lang="ro-RO" sz="1200" dirty="0">
                          <a:effectLst/>
                        </a:rPr>
                        <a:t> </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Părinți educatori</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dirty="0">
                          <a:effectLst/>
                        </a:rPr>
                        <a:t> </a:t>
                      </a:r>
                      <a:r>
                        <a:rPr lang="ro-RO" sz="1200" dirty="0" smtClean="0">
                          <a:effectLst/>
                        </a:rPr>
                        <a:t>2</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dirty="0">
                          <a:effectLst/>
                        </a:rPr>
                        <a:t> </a:t>
                      </a:r>
                      <a:r>
                        <a:rPr lang="ro-RO" sz="1200" dirty="0" smtClean="0">
                          <a:effectLst/>
                        </a:rPr>
                        <a:t>2</a:t>
                      </a:r>
                      <a:endParaRPr lang="ro-RO"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71215">
                <a:tc>
                  <a:txBody>
                    <a:bodyPr/>
                    <a:lstStyle/>
                    <a:p>
                      <a:pPr marL="0" lvl="0" indent="0">
                        <a:lnSpc>
                          <a:spcPct val="115000"/>
                        </a:lnSpc>
                        <a:spcAft>
                          <a:spcPts val="0"/>
                        </a:spcAft>
                        <a:buFont typeface="+mj-lt"/>
                        <a:buNone/>
                        <a:tabLst>
                          <a:tab pos="5671185" algn="l"/>
                        </a:tabLst>
                      </a:pPr>
                      <a:r>
                        <a:rPr lang="ro-RO" sz="1200" dirty="0" smtClean="0">
                          <a:effectLst/>
                        </a:rPr>
                        <a:t>3.</a:t>
                      </a:r>
                      <a:r>
                        <a:rPr lang="ro-RO" sz="1200" dirty="0">
                          <a:effectLst/>
                        </a:rPr>
                        <a:t> </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Copii plasați</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dirty="0">
                          <a:effectLst/>
                        </a:rPr>
                        <a:t> </a:t>
                      </a:r>
                      <a:r>
                        <a:rPr lang="ro-RO" sz="1200" dirty="0" smtClean="0">
                          <a:effectLst/>
                        </a:rPr>
                        <a:t>10</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dirty="0">
                          <a:effectLst/>
                        </a:rPr>
                        <a:t> </a:t>
                      </a:r>
                      <a:r>
                        <a:rPr lang="ro-RO" sz="1200" dirty="0" smtClean="0">
                          <a:effectLst/>
                        </a:rPr>
                        <a:t>9</a:t>
                      </a:r>
                      <a:endParaRPr lang="ro-RO"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841380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ro-RO" sz="3600" b="1" dirty="0" smtClean="0">
                <a:latin typeface="Times New Roman" pitchFamily="18" charset="0"/>
                <a:cs typeface="Times New Roman" pitchFamily="18" charset="0"/>
              </a:rPr>
              <a:t>SERVICIUL SOCIAL DE SPRIJIN PENTRU FAMILII CU COPII </a:t>
            </a:r>
            <a:r>
              <a:rPr lang="en-US" sz="4400" dirty="0">
                <a:latin typeface="Times New Roman" pitchFamily="18" charset="0"/>
                <a:cs typeface="Times New Roman" pitchFamily="18" charset="0"/>
              </a:rPr>
              <a:t/>
            </a:r>
            <a:br>
              <a:rPr lang="en-US"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a:xfrm>
            <a:off x="1435608" y="980728"/>
            <a:ext cx="7498080" cy="5688632"/>
          </a:xfrm>
        </p:spPr>
        <p:txBody>
          <a:bodyPr>
            <a:normAutofit/>
          </a:bodyPr>
          <a:lstStyle/>
          <a:p>
            <a:pPr marL="82296" indent="0" algn="just">
              <a:buNone/>
            </a:pPr>
            <a:endParaRPr lang="en-US" sz="1200" dirty="0" smtClean="0">
              <a:latin typeface="Times New Roman" pitchFamily="18" charset="0"/>
              <a:cs typeface="Times New Roman" pitchFamily="18" charset="0"/>
            </a:endParaRPr>
          </a:p>
          <a:p>
            <a:pPr marL="82296" indent="0" algn="just">
              <a:buNone/>
            </a:pPr>
            <a:r>
              <a:rPr lang="ro-RO" sz="1300" dirty="0" smtClean="0">
                <a:latin typeface="Times New Roman" pitchFamily="18" charset="0"/>
                <a:cs typeface="Times New Roman" pitchFamily="18" charset="0"/>
              </a:rPr>
              <a:t>Serviciul </a:t>
            </a:r>
            <a:r>
              <a:rPr lang="ro-RO" sz="1300" dirty="0">
                <a:latin typeface="Times New Roman" pitchFamily="18" charset="0"/>
                <a:cs typeface="Times New Roman" pitchFamily="18" charset="0"/>
              </a:rPr>
              <a:t>social de sprijin pentru familiile cu copii a fost instituit în baza Deciziei Consiliului Raional Cahul nr. 06/15-III din 27.09.2013, ca parte integrată în sistemul de servicii sociale ale raionului, începând cu 01.01.2014.</a:t>
            </a:r>
          </a:p>
          <a:p>
            <a:pPr marL="82296" indent="0" algn="just">
              <a:buNone/>
            </a:pPr>
            <a:r>
              <a:rPr lang="ro-RO" sz="1300" dirty="0" smtClean="0">
                <a:latin typeface="Times New Roman" pitchFamily="18" charset="0"/>
                <a:cs typeface="Times New Roman" pitchFamily="18" charset="0"/>
              </a:rPr>
              <a:t>	Serviciul Sprijin Familial are drept scop prevenirea sau intervenţia în cazuri de abuz, neglijare sau abandon, precum şi instruirea părinţilor în ceia ce priveşte efectele negative ale abuzului şi neglijării, instituţionalizării copilului aspectelor legate de îngrijirea şi educarea copilului, necesităţile copilului în procesul de dezvoltare. </a:t>
            </a:r>
          </a:p>
          <a:p>
            <a:pPr marL="82296" indent="0" algn="just">
              <a:buNone/>
            </a:pPr>
            <a:r>
              <a:rPr lang="ro-RO" sz="1300" dirty="0">
                <a:latin typeface="Times New Roman" pitchFamily="18" charset="0"/>
                <a:cs typeface="Times New Roman" pitchFamily="18" charset="0"/>
              </a:rPr>
              <a:t>	O formă importantă de prevenire a separării copilului de familie îi revine anume acestui serviciu, deoarece el oferă familiei susţinerea creării unui mediu favorabil de creştere şi dezvoltare a copilului în mediul familial</a:t>
            </a:r>
            <a:r>
              <a:rPr lang="ro-RO" sz="1300" dirty="0" smtClean="0">
                <a:latin typeface="Times New Roman" pitchFamily="18" charset="0"/>
                <a:cs typeface="Times New Roman" pitchFamily="18" charset="0"/>
              </a:rPr>
              <a:t>. </a:t>
            </a:r>
            <a:r>
              <a:rPr lang="ro-RO" sz="1300" dirty="0">
                <a:latin typeface="Times New Roman" pitchFamily="18" charset="0"/>
                <a:cs typeface="Times New Roman" pitchFamily="18" charset="0"/>
              </a:rPr>
              <a:t>Pe parcursul anului în cadrul ședințelor de supervizare a fost completată baza de date a familiilor beneficiare de sprijin familial secundar. </a:t>
            </a:r>
            <a:r>
              <a:rPr lang="ro-RO" sz="1300" dirty="0" smtClean="0">
                <a:latin typeface="Times New Roman" pitchFamily="18" charset="0"/>
                <a:cs typeface="Times New Roman" pitchFamily="18" charset="0"/>
              </a:rPr>
              <a:t>Pentru </a:t>
            </a:r>
            <a:r>
              <a:rPr lang="ro-RO" sz="1300" dirty="0">
                <a:latin typeface="Times New Roman" pitchFamily="18" charset="0"/>
                <a:cs typeface="Times New Roman" pitchFamily="18" charset="0"/>
              </a:rPr>
              <a:t>perioada de raportare au fost înregistrate următoarele rezultate</a:t>
            </a:r>
            <a:r>
              <a:rPr lang="ro-RO" sz="1300" dirty="0" smtClean="0">
                <a:latin typeface="Times New Roman" pitchFamily="18" charset="0"/>
                <a:cs typeface="Times New Roman" pitchFamily="18" charset="0"/>
              </a:rPr>
              <a:t>:</a:t>
            </a:r>
            <a:endParaRPr lang="en-US" sz="1300" dirty="0" smtClean="0">
              <a:latin typeface="Times New Roman" pitchFamily="18" charset="0"/>
              <a:cs typeface="Times New Roman" pitchFamily="18" charset="0"/>
            </a:endParaRPr>
          </a:p>
          <a:p>
            <a:pPr algn="just"/>
            <a:endParaRPr lang="en-US" dirty="0" smtClean="0">
              <a:solidFill>
                <a:srgbClr val="FF0000"/>
              </a:solidFill>
              <a:latin typeface="Times New Roman" pitchFamily="18" charset="0"/>
              <a:cs typeface="Times New Roman" pitchFamily="18" charset="0"/>
            </a:endParaRPr>
          </a:p>
          <a:p>
            <a:pPr marL="82296" indent="0">
              <a:buNone/>
            </a:pPr>
            <a:endParaRPr lang="ro-RO" dirty="0"/>
          </a:p>
        </p:txBody>
      </p:sp>
      <p:graphicFrame>
        <p:nvGraphicFramePr>
          <p:cNvPr id="4" name="Tabel 3"/>
          <p:cNvGraphicFramePr>
            <a:graphicFrameLocks noGrp="1"/>
          </p:cNvGraphicFramePr>
          <p:nvPr>
            <p:extLst>
              <p:ext uri="{D42A27DB-BD31-4B8C-83A1-F6EECF244321}">
                <p14:modId xmlns:p14="http://schemas.microsoft.com/office/powerpoint/2010/main" val="3864079610"/>
              </p:ext>
            </p:extLst>
          </p:nvPr>
        </p:nvGraphicFramePr>
        <p:xfrm>
          <a:off x="1763688" y="4077072"/>
          <a:ext cx="6166762" cy="2378053"/>
        </p:xfrm>
        <a:graphic>
          <a:graphicData uri="http://schemas.openxmlformats.org/drawingml/2006/table">
            <a:tbl>
              <a:tblPr firstRow="1" firstCol="1" bandRow="1">
                <a:tableStyleId>{5C22544A-7EE6-4342-B048-85BDC9FD1C3A}</a:tableStyleId>
              </a:tblPr>
              <a:tblGrid>
                <a:gridCol w="4403365">
                  <a:extLst>
                    <a:ext uri="{9D8B030D-6E8A-4147-A177-3AD203B41FA5}">
                      <a16:colId xmlns:a16="http://schemas.microsoft.com/office/drawing/2014/main" val="20000"/>
                    </a:ext>
                  </a:extLst>
                </a:gridCol>
                <a:gridCol w="785034">
                  <a:extLst>
                    <a:ext uri="{9D8B030D-6E8A-4147-A177-3AD203B41FA5}">
                      <a16:colId xmlns:a16="http://schemas.microsoft.com/office/drawing/2014/main" val="20001"/>
                    </a:ext>
                  </a:extLst>
                </a:gridCol>
                <a:gridCol w="978363">
                  <a:extLst>
                    <a:ext uri="{9D8B030D-6E8A-4147-A177-3AD203B41FA5}">
                      <a16:colId xmlns:a16="http://schemas.microsoft.com/office/drawing/2014/main" val="20002"/>
                    </a:ext>
                  </a:extLst>
                </a:gridCol>
              </a:tblGrid>
              <a:tr h="424193">
                <a:tc>
                  <a:txBody>
                    <a:bodyPr/>
                    <a:lstStyle/>
                    <a:p>
                      <a:pPr>
                        <a:lnSpc>
                          <a:spcPct val="115000"/>
                        </a:lnSpc>
                        <a:spcAft>
                          <a:spcPts val="0"/>
                        </a:spcAft>
                        <a:tabLst>
                          <a:tab pos="5671185" algn="l"/>
                        </a:tabLst>
                      </a:pPr>
                      <a:r>
                        <a:rPr lang="ro-RO" sz="1200">
                          <a:effectLst/>
                        </a:rPr>
                        <a:t> </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2019</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200">
                          <a:effectLst/>
                        </a:rPr>
                        <a:t>2020/ I semestru</a:t>
                      </a:r>
                      <a:endParaRPr lang="ro-RO"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04997">
                <a:tc>
                  <a:txBody>
                    <a:bodyPr/>
                    <a:lstStyle/>
                    <a:p>
                      <a:pPr algn="just">
                        <a:spcAft>
                          <a:spcPts val="0"/>
                        </a:spcAft>
                        <a:tabLst>
                          <a:tab pos="450215" algn="l"/>
                        </a:tabLst>
                      </a:pPr>
                      <a:r>
                        <a:rPr lang="ro-RO" sz="1400">
                          <a:effectLst/>
                        </a:rPr>
                        <a:t>Sprijin familial primar:</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tabLst>
                          <a:tab pos="450215" algn="l"/>
                        </a:tabLst>
                      </a:pPr>
                      <a:r>
                        <a:rPr lang="ro-RO" sz="1400">
                          <a:effectLst/>
                        </a:rPr>
                        <a:t>Număr</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tabLst>
                          <a:tab pos="450215" algn="l"/>
                        </a:tabLst>
                      </a:pPr>
                      <a:r>
                        <a:rPr lang="ro-RO" sz="1400">
                          <a:effectLst/>
                        </a:rPr>
                        <a:t>Număr</a:t>
                      </a:r>
                      <a:endParaRPr lang="ro-RO" sz="1200">
                        <a:solidFill>
                          <a:srgbClr val="00000A"/>
                        </a:solidFill>
                        <a:effectLst/>
                        <a:latin typeface="Times New Roman"/>
                        <a:ea typeface="SimSun"/>
                        <a:cs typeface="Times New Roman"/>
                      </a:endParaRPr>
                    </a:p>
                  </a:txBody>
                  <a:tcPr marL="68580" marR="68580" marT="0" marB="0"/>
                </a:tc>
                <a:extLst>
                  <a:ext uri="{0D108BD9-81ED-4DB2-BD59-A6C34878D82A}">
                    <a16:rowId xmlns:a16="http://schemas.microsoft.com/office/drawing/2014/main" val="10001"/>
                  </a:ext>
                </a:extLst>
              </a:tr>
              <a:tr h="204997">
                <a:tc>
                  <a:txBody>
                    <a:bodyPr/>
                    <a:lstStyle/>
                    <a:p>
                      <a:pPr algn="just">
                        <a:spcAft>
                          <a:spcPts val="0"/>
                        </a:spcAft>
                        <a:tabLst>
                          <a:tab pos="450215" algn="l"/>
                        </a:tabLst>
                      </a:pPr>
                      <a:r>
                        <a:rPr lang="ro-RO" sz="1400">
                          <a:effectLst/>
                        </a:rPr>
                        <a:t>număr familii</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pPr>
                      <a:r>
                        <a:rPr lang="ro-RO" sz="1200" kern="150">
                          <a:effectLst/>
                        </a:rPr>
                        <a:t>3752</a:t>
                      </a:r>
                      <a:endParaRPr lang="ro-RO" sz="1200" kern="150">
                        <a:effectLst/>
                        <a:latin typeface="Times New Roman"/>
                        <a:ea typeface="SimSun"/>
                        <a:cs typeface="Mangal"/>
                      </a:endParaRPr>
                    </a:p>
                  </a:txBody>
                  <a:tcPr marL="68580" marR="68580" marT="0" marB="0"/>
                </a:tc>
                <a:tc>
                  <a:txBody>
                    <a:bodyPr/>
                    <a:lstStyle/>
                    <a:p>
                      <a:pPr algn="ctr">
                        <a:spcAft>
                          <a:spcPts val="0"/>
                        </a:spcAft>
                      </a:pPr>
                      <a:r>
                        <a:rPr lang="ro-RO" sz="1300" kern="150">
                          <a:effectLst/>
                        </a:rPr>
                        <a:t>879</a:t>
                      </a:r>
                      <a:endParaRPr lang="ro-RO" sz="1200" kern="150">
                        <a:effectLst/>
                        <a:latin typeface="Times New Roman"/>
                        <a:ea typeface="SimSun"/>
                        <a:cs typeface="Mangal"/>
                      </a:endParaRPr>
                    </a:p>
                  </a:txBody>
                  <a:tcPr marL="68580" marR="68580" marT="0" marB="0"/>
                </a:tc>
                <a:extLst>
                  <a:ext uri="{0D108BD9-81ED-4DB2-BD59-A6C34878D82A}">
                    <a16:rowId xmlns:a16="http://schemas.microsoft.com/office/drawing/2014/main" val="10002"/>
                  </a:ext>
                </a:extLst>
              </a:tr>
              <a:tr h="220084">
                <a:tc>
                  <a:txBody>
                    <a:bodyPr/>
                    <a:lstStyle/>
                    <a:p>
                      <a:pPr algn="just">
                        <a:spcAft>
                          <a:spcPts val="0"/>
                        </a:spcAft>
                        <a:tabLst>
                          <a:tab pos="450215" algn="l"/>
                        </a:tabLst>
                      </a:pPr>
                      <a:r>
                        <a:rPr lang="ro-RO" sz="1400">
                          <a:effectLst/>
                        </a:rPr>
                        <a:t>număr total copii, dintre care</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pPr>
                      <a:r>
                        <a:rPr lang="ro-RO" sz="1200" kern="150">
                          <a:effectLst/>
                        </a:rPr>
                        <a:t>2001</a:t>
                      </a:r>
                      <a:endParaRPr lang="ro-RO" sz="1200" kern="150">
                        <a:effectLst/>
                        <a:latin typeface="Times New Roman"/>
                        <a:ea typeface="SimSun"/>
                        <a:cs typeface="Mangal"/>
                      </a:endParaRPr>
                    </a:p>
                  </a:txBody>
                  <a:tcPr marL="68580" marR="68580" marT="0" marB="0"/>
                </a:tc>
                <a:tc>
                  <a:txBody>
                    <a:bodyPr/>
                    <a:lstStyle/>
                    <a:p>
                      <a:pPr algn="ctr">
                        <a:spcAft>
                          <a:spcPts val="0"/>
                        </a:spcAft>
                      </a:pPr>
                      <a:r>
                        <a:rPr lang="ro-RO" sz="1300" kern="150">
                          <a:effectLst/>
                        </a:rPr>
                        <a:t>2160</a:t>
                      </a:r>
                      <a:endParaRPr lang="ro-RO" sz="1200" kern="150">
                        <a:effectLst/>
                        <a:latin typeface="Times New Roman"/>
                        <a:ea typeface="SimSun"/>
                        <a:cs typeface="Mangal"/>
                      </a:endParaRPr>
                    </a:p>
                  </a:txBody>
                  <a:tcPr marL="68580" marR="68580" marT="0" marB="0"/>
                </a:tc>
                <a:extLst>
                  <a:ext uri="{0D108BD9-81ED-4DB2-BD59-A6C34878D82A}">
                    <a16:rowId xmlns:a16="http://schemas.microsoft.com/office/drawing/2014/main" val="10003"/>
                  </a:ext>
                </a:extLst>
              </a:tr>
              <a:tr h="298178">
                <a:tc>
                  <a:txBody>
                    <a:bodyPr/>
                    <a:lstStyle/>
                    <a:p>
                      <a:pPr algn="just">
                        <a:spcAft>
                          <a:spcPts val="0"/>
                        </a:spcAft>
                        <a:tabLst>
                          <a:tab pos="450215" algn="l"/>
                        </a:tabLst>
                      </a:pPr>
                      <a:r>
                        <a:rPr lang="ro-RO" sz="1400">
                          <a:effectLst/>
                        </a:rPr>
                        <a:t>Sprijin familial secundar (dosar deschis cu sau fără ajutor bănesc)</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pPr>
                      <a:r>
                        <a:rPr lang="ro-RO" sz="1200" kern="150">
                          <a:effectLst/>
                        </a:rPr>
                        <a:t> </a:t>
                      </a:r>
                      <a:endParaRPr lang="ro-RO" sz="1200" kern="150">
                        <a:effectLst/>
                        <a:latin typeface="Times New Roman"/>
                        <a:ea typeface="SimSun"/>
                        <a:cs typeface="Mangal"/>
                      </a:endParaRPr>
                    </a:p>
                  </a:txBody>
                  <a:tcPr marL="68580" marR="68580" marT="0" marB="0"/>
                </a:tc>
                <a:tc>
                  <a:txBody>
                    <a:bodyPr/>
                    <a:lstStyle/>
                    <a:p>
                      <a:pPr algn="ctr">
                        <a:spcAft>
                          <a:spcPts val="0"/>
                        </a:spcAft>
                      </a:pPr>
                      <a:r>
                        <a:rPr lang="ro-RO" sz="1300" kern="150">
                          <a:effectLst/>
                        </a:rPr>
                        <a:t> </a:t>
                      </a:r>
                      <a:endParaRPr lang="ro-RO" sz="1200" kern="150">
                        <a:effectLst/>
                        <a:latin typeface="Times New Roman"/>
                        <a:ea typeface="SimSun"/>
                        <a:cs typeface="Mangal"/>
                      </a:endParaRPr>
                    </a:p>
                  </a:txBody>
                  <a:tcPr marL="68580" marR="68580" marT="0" marB="0"/>
                </a:tc>
                <a:extLst>
                  <a:ext uri="{0D108BD9-81ED-4DB2-BD59-A6C34878D82A}">
                    <a16:rowId xmlns:a16="http://schemas.microsoft.com/office/drawing/2014/main" val="10004"/>
                  </a:ext>
                </a:extLst>
              </a:tr>
              <a:tr h="220084">
                <a:tc>
                  <a:txBody>
                    <a:bodyPr/>
                    <a:lstStyle/>
                    <a:p>
                      <a:pPr algn="just">
                        <a:spcAft>
                          <a:spcPts val="0"/>
                        </a:spcAft>
                        <a:tabLst>
                          <a:tab pos="450215" algn="l"/>
                        </a:tabLst>
                      </a:pPr>
                      <a:r>
                        <a:rPr lang="ro-RO" sz="1400">
                          <a:effectLst/>
                        </a:rPr>
                        <a:t> nr. de cazuri deschise în 2019, active în 2020</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pPr>
                      <a:r>
                        <a:rPr lang="ro-RO" sz="1200" kern="150">
                          <a:effectLst/>
                        </a:rPr>
                        <a:t>206</a:t>
                      </a:r>
                      <a:endParaRPr lang="ro-RO" sz="1200" kern="150">
                        <a:effectLst/>
                        <a:latin typeface="Times New Roman"/>
                        <a:ea typeface="SimSun"/>
                        <a:cs typeface="Mangal"/>
                      </a:endParaRPr>
                    </a:p>
                  </a:txBody>
                  <a:tcPr marL="68580" marR="68580" marT="0" marB="0"/>
                </a:tc>
                <a:tc>
                  <a:txBody>
                    <a:bodyPr/>
                    <a:lstStyle/>
                    <a:p>
                      <a:pPr algn="ctr">
                        <a:spcAft>
                          <a:spcPts val="0"/>
                        </a:spcAft>
                      </a:pPr>
                      <a:r>
                        <a:rPr lang="ro-RO" sz="1300" kern="150">
                          <a:effectLst/>
                        </a:rPr>
                        <a:t>403</a:t>
                      </a:r>
                      <a:endParaRPr lang="ro-RO" sz="1200" kern="150">
                        <a:effectLst/>
                        <a:latin typeface="Times New Roman"/>
                        <a:ea typeface="SimSun"/>
                        <a:cs typeface="Mangal"/>
                      </a:endParaRPr>
                    </a:p>
                  </a:txBody>
                  <a:tcPr marL="68580" marR="68580" marT="0" marB="0"/>
                </a:tc>
                <a:extLst>
                  <a:ext uri="{0D108BD9-81ED-4DB2-BD59-A6C34878D82A}">
                    <a16:rowId xmlns:a16="http://schemas.microsoft.com/office/drawing/2014/main" val="10005"/>
                  </a:ext>
                </a:extLst>
              </a:tr>
              <a:tr h="220084">
                <a:tc>
                  <a:txBody>
                    <a:bodyPr/>
                    <a:lstStyle/>
                    <a:p>
                      <a:pPr algn="just">
                        <a:spcAft>
                          <a:spcPts val="0"/>
                        </a:spcAft>
                        <a:tabLst>
                          <a:tab pos="450215" algn="l"/>
                        </a:tabLst>
                      </a:pPr>
                      <a:r>
                        <a:rPr lang="ro-RO" sz="1400">
                          <a:effectLst/>
                        </a:rPr>
                        <a:t>nr. de cazuri deschise</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pPr>
                      <a:r>
                        <a:rPr lang="ro-RO" sz="1200" kern="150">
                          <a:effectLst/>
                        </a:rPr>
                        <a:t>102</a:t>
                      </a:r>
                      <a:endParaRPr lang="ro-RO" sz="1200" kern="150">
                        <a:effectLst/>
                        <a:latin typeface="Times New Roman"/>
                        <a:ea typeface="SimSun"/>
                        <a:cs typeface="Mangal"/>
                      </a:endParaRPr>
                    </a:p>
                  </a:txBody>
                  <a:tcPr marL="68580" marR="68580" marT="0" marB="0"/>
                </a:tc>
                <a:tc>
                  <a:txBody>
                    <a:bodyPr/>
                    <a:lstStyle/>
                    <a:p>
                      <a:pPr algn="ctr">
                        <a:spcAft>
                          <a:spcPts val="0"/>
                        </a:spcAft>
                      </a:pPr>
                      <a:r>
                        <a:rPr lang="ro-RO" sz="1300" kern="150">
                          <a:effectLst/>
                        </a:rPr>
                        <a:t>128</a:t>
                      </a:r>
                      <a:endParaRPr lang="ro-RO" sz="1200" kern="150">
                        <a:effectLst/>
                        <a:latin typeface="Times New Roman"/>
                        <a:ea typeface="SimSun"/>
                        <a:cs typeface="Mangal"/>
                      </a:endParaRPr>
                    </a:p>
                  </a:txBody>
                  <a:tcPr marL="68580" marR="68580" marT="0" marB="0"/>
                </a:tc>
                <a:extLst>
                  <a:ext uri="{0D108BD9-81ED-4DB2-BD59-A6C34878D82A}">
                    <a16:rowId xmlns:a16="http://schemas.microsoft.com/office/drawing/2014/main" val="10006"/>
                  </a:ext>
                </a:extLst>
              </a:tr>
              <a:tr h="220084">
                <a:tc>
                  <a:txBody>
                    <a:bodyPr/>
                    <a:lstStyle/>
                    <a:p>
                      <a:pPr algn="just">
                        <a:spcAft>
                          <a:spcPts val="0"/>
                        </a:spcAft>
                        <a:tabLst>
                          <a:tab pos="450215" algn="l"/>
                        </a:tabLst>
                      </a:pPr>
                      <a:r>
                        <a:rPr lang="ro-RO" sz="1400">
                          <a:effectLst/>
                        </a:rPr>
                        <a:t>nr. de cazuri închise</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pPr>
                      <a:r>
                        <a:rPr lang="ro-RO" sz="1200" kern="150">
                          <a:effectLst/>
                        </a:rPr>
                        <a:t>43</a:t>
                      </a:r>
                      <a:endParaRPr lang="ro-RO" sz="1200" kern="150">
                        <a:effectLst/>
                        <a:latin typeface="Times New Roman"/>
                        <a:ea typeface="SimSun"/>
                        <a:cs typeface="Mangal"/>
                      </a:endParaRPr>
                    </a:p>
                  </a:txBody>
                  <a:tcPr marL="68580" marR="68580" marT="0" marB="0"/>
                </a:tc>
                <a:tc>
                  <a:txBody>
                    <a:bodyPr/>
                    <a:lstStyle/>
                    <a:p>
                      <a:pPr algn="ctr">
                        <a:spcAft>
                          <a:spcPts val="0"/>
                        </a:spcAft>
                      </a:pPr>
                      <a:r>
                        <a:rPr lang="ro-RO" sz="1300" kern="150">
                          <a:effectLst/>
                        </a:rPr>
                        <a:t>68</a:t>
                      </a:r>
                      <a:endParaRPr lang="ro-RO" sz="1200" kern="150">
                        <a:effectLst/>
                        <a:latin typeface="Times New Roman"/>
                        <a:ea typeface="SimSun"/>
                        <a:cs typeface="Mangal"/>
                      </a:endParaRPr>
                    </a:p>
                  </a:txBody>
                  <a:tcPr marL="68580" marR="68580" marT="0" marB="0"/>
                </a:tc>
                <a:extLst>
                  <a:ext uri="{0D108BD9-81ED-4DB2-BD59-A6C34878D82A}">
                    <a16:rowId xmlns:a16="http://schemas.microsoft.com/office/drawing/2014/main" val="10007"/>
                  </a:ext>
                </a:extLst>
              </a:tr>
              <a:tr h="220084">
                <a:tc>
                  <a:txBody>
                    <a:bodyPr/>
                    <a:lstStyle/>
                    <a:p>
                      <a:pPr algn="just">
                        <a:spcAft>
                          <a:spcPts val="0"/>
                        </a:spcAft>
                        <a:tabLst>
                          <a:tab pos="450215" algn="l"/>
                        </a:tabLst>
                      </a:pPr>
                      <a:r>
                        <a:rPr lang="ro-RO" sz="1400">
                          <a:effectLst/>
                        </a:rPr>
                        <a:t>cazuri active</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pPr>
                      <a:r>
                        <a:rPr lang="ro-RO" sz="1200" kern="150">
                          <a:effectLst/>
                        </a:rPr>
                        <a:t>351</a:t>
                      </a:r>
                      <a:endParaRPr lang="ro-RO" sz="1200" kern="150">
                        <a:effectLst/>
                        <a:latin typeface="Times New Roman"/>
                        <a:ea typeface="SimSun"/>
                        <a:cs typeface="Mangal"/>
                      </a:endParaRPr>
                    </a:p>
                  </a:txBody>
                  <a:tcPr marL="68580" marR="68580" marT="0" marB="0"/>
                </a:tc>
                <a:tc>
                  <a:txBody>
                    <a:bodyPr/>
                    <a:lstStyle/>
                    <a:p>
                      <a:pPr algn="ctr">
                        <a:spcAft>
                          <a:spcPts val="0"/>
                        </a:spcAft>
                      </a:pPr>
                      <a:r>
                        <a:rPr lang="ro-RO" sz="1300" kern="150" dirty="0">
                          <a:effectLst/>
                        </a:rPr>
                        <a:t>599</a:t>
                      </a:r>
                      <a:endParaRPr lang="ro-RO" sz="1200" kern="150" dirty="0">
                        <a:effectLst/>
                        <a:latin typeface="Times New Roman"/>
                        <a:ea typeface="SimSun"/>
                        <a:cs typeface="Mangal"/>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15271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stituent conținut 4"/>
          <p:cNvSpPr>
            <a:spLocks noGrp="1"/>
          </p:cNvSpPr>
          <p:nvPr>
            <p:ph idx="1"/>
          </p:nvPr>
        </p:nvSpPr>
        <p:spPr>
          <a:xfrm>
            <a:off x="1187624" y="692696"/>
            <a:ext cx="7498080" cy="5760640"/>
          </a:xfrm>
        </p:spPr>
        <p:txBody>
          <a:bodyPr>
            <a:normAutofit/>
          </a:bodyPr>
          <a:lstStyle/>
          <a:p>
            <a:r>
              <a:rPr lang="ro-RO" sz="1800" dirty="0">
                <a:latin typeface="Times New Roman" pitchFamily="18" charset="0"/>
                <a:cs typeface="Times New Roman" pitchFamily="18" charset="0"/>
              </a:rPr>
              <a:t>În cazul în care problema familiei nu poate fi soluționată fără asistență financiară, asistentul social solicită examinarea cazului în cadrul Comisiei raionale pentru protecția copilului aflat în dificultate în vederea oferirii suportului monetar. Respectiv pe parcursul </a:t>
            </a:r>
            <a:r>
              <a:rPr lang="ro-RO" sz="1800" dirty="0" smtClean="0">
                <a:latin typeface="Times New Roman" pitchFamily="18" charset="0"/>
                <a:cs typeface="Times New Roman" pitchFamily="18" charset="0"/>
              </a:rPr>
              <a:t>perioadei raportate :</a:t>
            </a:r>
          </a:p>
          <a:p>
            <a:endParaRPr lang="ro-RO" sz="1800" dirty="0">
              <a:latin typeface="Times New Roman" pitchFamily="18" charset="0"/>
              <a:cs typeface="Times New Roman" pitchFamily="18" charset="0"/>
            </a:endParaRPr>
          </a:p>
          <a:p>
            <a:endParaRPr lang="ro-RO" sz="1800" dirty="0">
              <a:latin typeface="Times New Roman" pitchFamily="18" charset="0"/>
              <a:cs typeface="Times New Roman" pitchFamily="18" charset="0"/>
            </a:endParaRPr>
          </a:p>
          <a:p>
            <a:endParaRPr lang="ro-RO" dirty="0"/>
          </a:p>
        </p:txBody>
      </p:sp>
      <p:graphicFrame>
        <p:nvGraphicFramePr>
          <p:cNvPr id="3" name="Tabel 2"/>
          <p:cNvGraphicFramePr>
            <a:graphicFrameLocks noGrp="1"/>
          </p:cNvGraphicFramePr>
          <p:nvPr>
            <p:extLst>
              <p:ext uri="{D42A27DB-BD31-4B8C-83A1-F6EECF244321}">
                <p14:modId xmlns:p14="http://schemas.microsoft.com/office/powerpoint/2010/main" val="1534303846"/>
              </p:ext>
            </p:extLst>
          </p:nvPr>
        </p:nvGraphicFramePr>
        <p:xfrm>
          <a:off x="1475656" y="2420888"/>
          <a:ext cx="6912768" cy="3050254"/>
        </p:xfrm>
        <a:graphic>
          <a:graphicData uri="http://schemas.openxmlformats.org/drawingml/2006/table">
            <a:tbl>
              <a:tblPr firstRow="1" firstCol="1" bandRow="1">
                <a:tableStyleId>{5C22544A-7EE6-4342-B048-85BDC9FD1C3A}</a:tableStyleId>
              </a:tblPr>
              <a:tblGrid>
                <a:gridCol w="4936050">
                  <a:extLst>
                    <a:ext uri="{9D8B030D-6E8A-4147-A177-3AD203B41FA5}">
                      <a16:colId xmlns:a16="http://schemas.microsoft.com/office/drawing/2014/main" val="20000"/>
                    </a:ext>
                  </a:extLst>
                </a:gridCol>
                <a:gridCol w="752582">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tblGrid>
              <a:tr h="1374900">
                <a:tc>
                  <a:txBody>
                    <a:bodyPr/>
                    <a:lstStyle/>
                    <a:p>
                      <a:pPr>
                        <a:lnSpc>
                          <a:spcPct val="115000"/>
                        </a:lnSpc>
                        <a:spcAft>
                          <a:spcPts val="0"/>
                        </a:spcAft>
                        <a:tabLst>
                          <a:tab pos="5671185" algn="l"/>
                        </a:tabLst>
                      </a:pPr>
                      <a:r>
                        <a:rPr lang="ro-RO" sz="1800" dirty="0">
                          <a:effectLst/>
                        </a:rPr>
                        <a:t>Sprijin familial secundar</a:t>
                      </a:r>
                      <a:endParaRPr lang="ro-RO" sz="1100" dirty="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800">
                          <a:effectLst/>
                        </a:rPr>
                        <a:t>2019</a:t>
                      </a:r>
                      <a:endParaRPr lang="ro-RO" sz="1100">
                        <a:effectLst/>
                        <a:latin typeface="Calibri"/>
                        <a:ea typeface="Calibri"/>
                        <a:cs typeface="Times New Roman"/>
                      </a:endParaRPr>
                    </a:p>
                  </a:txBody>
                  <a:tcPr marL="68580" marR="68580" marT="0" marB="0"/>
                </a:tc>
                <a:tc>
                  <a:txBody>
                    <a:bodyPr/>
                    <a:lstStyle/>
                    <a:p>
                      <a:pPr>
                        <a:lnSpc>
                          <a:spcPct val="115000"/>
                        </a:lnSpc>
                        <a:spcAft>
                          <a:spcPts val="0"/>
                        </a:spcAft>
                        <a:tabLst>
                          <a:tab pos="5671185" algn="l"/>
                        </a:tabLst>
                      </a:pPr>
                      <a:r>
                        <a:rPr lang="ro-RO" sz="1800" dirty="0">
                          <a:effectLst/>
                        </a:rPr>
                        <a:t>2020/ I semestru</a:t>
                      </a:r>
                      <a:endParaRPr lang="ro-RO"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26197">
                <a:tc>
                  <a:txBody>
                    <a:bodyPr/>
                    <a:lstStyle/>
                    <a:p>
                      <a:pPr algn="just">
                        <a:spcAft>
                          <a:spcPts val="0"/>
                        </a:spcAft>
                        <a:tabLst>
                          <a:tab pos="450215" algn="l"/>
                        </a:tabLst>
                      </a:pPr>
                      <a:r>
                        <a:rPr lang="ro-RO" sz="1800" dirty="0" smtClean="0">
                          <a:effectLst/>
                        </a:rPr>
                        <a:t>Număr </a:t>
                      </a:r>
                      <a:r>
                        <a:rPr lang="ro-RO" sz="1800" dirty="0">
                          <a:effectLst/>
                        </a:rPr>
                        <a:t>familii</a:t>
                      </a:r>
                      <a:endParaRPr lang="ro-RO" sz="1200" dirty="0">
                        <a:solidFill>
                          <a:srgbClr val="00000A"/>
                        </a:solidFill>
                        <a:effectLst/>
                        <a:latin typeface="Times New Roman"/>
                        <a:ea typeface="SimSun"/>
                        <a:cs typeface="Times New Roman"/>
                      </a:endParaRPr>
                    </a:p>
                  </a:txBody>
                  <a:tcPr marL="68580" marR="68580" marT="0" marB="0"/>
                </a:tc>
                <a:tc>
                  <a:txBody>
                    <a:bodyPr/>
                    <a:lstStyle/>
                    <a:p>
                      <a:pPr algn="ctr">
                        <a:spcAft>
                          <a:spcPts val="0"/>
                        </a:spcAft>
                        <a:tabLst>
                          <a:tab pos="450215" algn="l"/>
                        </a:tabLst>
                      </a:pPr>
                      <a:r>
                        <a:rPr lang="ro-RO" sz="1800" b="1">
                          <a:effectLst/>
                        </a:rPr>
                        <a:t>123 </a:t>
                      </a:r>
                      <a:endParaRPr lang="ro-RO" sz="1200" b="1">
                        <a:solidFill>
                          <a:srgbClr val="00000A"/>
                        </a:solidFill>
                        <a:effectLst/>
                        <a:latin typeface="Times New Roman"/>
                        <a:ea typeface="SimSun"/>
                        <a:cs typeface="Times New Roman"/>
                      </a:endParaRPr>
                    </a:p>
                  </a:txBody>
                  <a:tcPr marL="68580" marR="68580" marT="0" marB="0"/>
                </a:tc>
                <a:tc>
                  <a:txBody>
                    <a:bodyPr/>
                    <a:lstStyle/>
                    <a:p>
                      <a:pPr algn="ctr">
                        <a:spcAft>
                          <a:spcPts val="0"/>
                        </a:spcAft>
                        <a:tabLst>
                          <a:tab pos="450215" algn="l"/>
                        </a:tabLst>
                      </a:pPr>
                      <a:r>
                        <a:rPr lang="ro-RO" sz="1800" b="1">
                          <a:effectLst/>
                        </a:rPr>
                        <a:t>39 </a:t>
                      </a:r>
                      <a:endParaRPr lang="ro-RO" sz="1200" b="1">
                        <a:solidFill>
                          <a:srgbClr val="00000A"/>
                        </a:solidFill>
                        <a:effectLst/>
                        <a:latin typeface="Times New Roman"/>
                        <a:ea typeface="SimSun"/>
                        <a:cs typeface="Times New Roman"/>
                      </a:endParaRPr>
                    </a:p>
                  </a:txBody>
                  <a:tcPr marL="68580" marR="68580" marT="0" marB="0"/>
                </a:tc>
                <a:extLst>
                  <a:ext uri="{0D108BD9-81ED-4DB2-BD59-A6C34878D82A}">
                    <a16:rowId xmlns:a16="http://schemas.microsoft.com/office/drawing/2014/main" val="10001"/>
                  </a:ext>
                </a:extLst>
              </a:tr>
              <a:tr h="426197">
                <a:tc>
                  <a:txBody>
                    <a:bodyPr/>
                    <a:lstStyle/>
                    <a:p>
                      <a:pPr algn="just">
                        <a:spcAft>
                          <a:spcPts val="0"/>
                        </a:spcAft>
                        <a:tabLst>
                          <a:tab pos="450215" algn="l"/>
                        </a:tabLst>
                      </a:pPr>
                      <a:r>
                        <a:rPr lang="ro-RO" sz="1800" dirty="0" smtClean="0">
                          <a:effectLst/>
                        </a:rPr>
                        <a:t>Număr </a:t>
                      </a:r>
                      <a:r>
                        <a:rPr lang="ro-RO" sz="1800" dirty="0">
                          <a:effectLst/>
                        </a:rPr>
                        <a:t>total copii</a:t>
                      </a:r>
                      <a:endParaRPr lang="ro-RO" sz="1200" dirty="0">
                        <a:solidFill>
                          <a:srgbClr val="00000A"/>
                        </a:solidFill>
                        <a:effectLst/>
                        <a:latin typeface="Times New Roman"/>
                        <a:ea typeface="SimSun"/>
                        <a:cs typeface="Times New Roman"/>
                      </a:endParaRPr>
                    </a:p>
                  </a:txBody>
                  <a:tcPr marL="68580" marR="68580" marT="0" marB="0"/>
                </a:tc>
                <a:tc>
                  <a:txBody>
                    <a:bodyPr/>
                    <a:lstStyle/>
                    <a:p>
                      <a:pPr algn="ctr">
                        <a:spcAft>
                          <a:spcPts val="0"/>
                        </a:spcAft>
                      </a:pPr>
                      <a:r>
                        <a:rPr lang="ro-RO" sz="1800" b="1" kern="150">
                          <a:effectLst/>
                        </a:rPr>
                        <a:t>351</a:t>
                      </a:r>
                      <a:endParaRPr lang="ro-RO" sz="1200" b="1" kern="150">
                        <a:effectLst/>
                        <a:latin typeface="Times New Roman"/>
                        <a:ea typeface="SimSun"/>
                        <a:cs typeface="Mangal"/>
                      </a:endParaRPr>
                    </a:p>
                  </a:txBody>
                  <a:tcPr marL="68580" marR="68580" marT="0" marB="0"/>
                </a:tc>
                <a:tc>
                  <a:txBody>
                    <a:bodyPr/>
                    <a:lstStyle/>
                    <a:p>
                      <a:pPr algn="ctr">
                        <a:spcAft>
                          <a:spcPts val="0"/>
                        </a:spcAft>
                      </a:pPr>
                      <a:r>
                        <a:rPr lang="ro-RO" sz="1800" b="1" kern="150">
                          <a:effectLst/>
                        </a:rPr>
                        <a:t>104</a:t>
                      </a:r>
                      <a:endParaRPr lang="ro-RO" sz="1200" b="1" kern="150">
                        <a:effectLst/>
                        <a:latin typeface="Times New Roman"/>
                        <a:ea typeface="SimSun"/>
                        <a:cs typeface="Mangal"/>
                      </a:endParaRPr>
                    </a:p>
                  </a:txBody>
                  <a:tcPr marL="68580" marR="68580" marT="0" marB="0"/>
                </a:tc>
                <a:extLst>
                  <a:ext uri="{0D108BD9-81ED-4DB2-BD59-A6C34878D82A}">
                    <a16:rowId xmlns:a16="http://schemas.microsoft.com/office/drawing/2014/main" val="10002"/>
                  </a:ext>
                </a:extLst>
              </a:tr>
              <a:tr h="797043">
                <a:tc>
                  <a:txBody>
                    <a:bodyPr/>
                    <a:lstStyle/>
                    <a:p>
                      <a:pPr algn="just">
                        <a:spcAft>
                          <a:spcPts val="0"/>
                        </a:spcAft>
                        <a:tabLst>
                          <a:tab pos="450215" algn="l"/>
                        </a:tabLst>
                      </a:pPr>
                      <a:r>
                        <a:rPr lang="ro-RO" sz="1800">
                          <a:effectLst/>
                        </a:rPr>
                        <a:t>Mijloace financiare alocate</a:t>
                      </a:r>
                      <a:endParaRPr lang="ro-RO" sz="1200">
                        <a:solidFill>
                          <a:srgbClr val="00000A"/>
                        </a:solidFill>
                        <a:effectLst/>
                        <a:latin typeface="Times New Roman"/>
                        <a:ea typeface="SimSun"/>
                        <a:cs typeface="Times New Roman"/>
                      </a:endParaRPr>
                    </a:p>
                  </a:txBody>
                  <a:tcPr marL="68580" marR="68580" marT="0" marB="0"/>
                </a:tc>
                <a:tc>
                  <a:txBody>
                    <a:bodyPr/>
                    <a:lstStyle/>
                    <a:p>
                      <a:pPr algn="ctr">
                        <a:spcAft>
                          <a:spcPts val="0"/>
                        </a:spcAft>
                      </a:pPr>
                      <a:r>
                        <a:rPr lang="ro-RO" sz="1800" b="1" kern="150">
                          <a:effectLst/>
                        </a:rPr>
                        <a:t>1325,9 mii lei</a:t>
                      </a:r>
                      <a:endParaRPr lang="ro-RO" sz="1200" b="1" kern="150">
                        <a:effectLst/>
                        <a:latin typeface="Times New Roman"/>
                        <a:ea typeface="SimSun"/>
                        <a:cs typeface="Mangal"/>
                      </a:endParaRPr>
                    </a:p>
                  </a:txBody>
                  <a:tcPr marL="68580" marR="68580" marT="0" marB="0"/>
                </a:tc>
                <a:tc>
                  <a:txBody>
                    <a:bodyPr/>
                    <a:lstStyle/>
                    <a:p>
                      <a:pPr algn="ctr">
                        <a:spcAft>
                          <a:spcPts val="0"/>
                        </a:spcAft>
                      </a:pPr>
                      <a:r>
                        <a:rPr lang="en-US" sz="1800" b="1" kern="150" dirty="0">
                          <a:effectLst/>
                        </a:rPr>
                        <a:t>413,0 mii lei</a:t>
                      </a:r>
                      <a:endParaRPr lang="ro-RO" sz="1200" b="1" kern="150" dirty="0">
                        <a:effectLst/>
                        <a:latin typeface="Times New Roman"/>
                        <a:ea typeface="SimSun"/>
                        <a:cs typeface="Mangal"/>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945613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ro-RO" sz="2200" b="1" dirty="0" smtClean="0">
                <a:latin typeface="Times New Roman" pitchFamily="18" charset="0"/>
                <a:cs typeface="Times New Roman" pitchFamily="18" charset="0"/>
              </a:rPr>
              <a:t>COMPLEXUL DE SERVICII SOCIALE PENTRU COPII ȘI TINERII AFLAȚI  ÎN DIFICULTATE „ÎMPREUNĂ“   </a:t>
            </a:r>
            <a:r>
              <a:rPr lang="ro-RO" sz="4400" dirty="0">
                <a:latin typeface="Times New Roman" pitchFamily="18" charset="0"/>
                <a:cs typeface="Times New Roman" pitchFamily="18" charset="0"/>
              </a:rPr>
              <a:t/>
            </a:r>
            <a:br>
              <a:rPr lang="ro-RO"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p:txBody>
          <a:bodyPr>
            <a:normAutofit fontScale="55000" lnSpcReduction="20000"/>
          </a:bodyPr>
          <a:lstStyle/>
          <a:p>
            <a:pPr algn="just"/>
            <a:r>
              <a:rPr lang="ro-RO" sz="3400" dirty="0">
                <a:latin typeface="Times New Roman" pitchFamily="18" charset="0"/>
                <a:cs typeface="Times New Roman" pitchFamily="18" charset="0"/>
              </a:rPr>
              <a:t>Complexul de servicii sociale pentru copii și tineri aflați în dificultate  „Împreună”, reprezintă o instituţie publică de interes raional care prestează servicii sociale de tip rezidenţial și se află în subordinea Direcției Generale Asistența Socială și Protecție a Familiei Cahul.</a:t>
            </a:r>
          </a:p>
          <a:p>
            <a:pPr algn="just"/>
            <a:r>
              <a:rPr lang="ro-RO" sz="3400" b="1" u="sng" dirty="0" smtClean="0">
                <a:latin typeface="Times New Roman" pitchFamily="18" charset="0"/>
                <a:cs typeface="Times New Roman" pitchFamily="18" charset="0"/>
              </a:rPr>
              <a:t>Misiune</a:t>
            </a:r>
            <a:endParaRPr lang="ro-RO" sz="3400" dirty="0">
              <a:latin typeface="Times New Roman" pitchFamily="18" charset="0"/>
              <a:cs typeface="Times New Roman" pitchFamily="18" charset="0"/>
            </a:endParaRPr>
          </a:p>
          <a:p>
            <a:pPr algn="just"/>
            <a:r>
              <a:rPr lang="ro-RO" sz="3400" dirty="0">
                <a:latin typeface="Times New Roman" pitchFamily="18" charset="0"/>
                <a:cs typeface="Times New Roman" pitchFamily="18" charset="0"/>
              </a:rPr>
              <a:t>Serviciile sociale oferite copiilor aflați în dificultate este deplină și armonioasă, dezvoltarea din punct de vedere fizic, </a:t>
            </a:r>
            <a:r>
              <a:rPr lang="ro-RO" sz="3400" dirty="0" err="1">
                <a:latin typeface="Times New Roman" pitchFamily="18" charset="0"/>
                <a:cs typeface="Times New Roman" pitchFamily="18" charset="0"/>
              </a:rPr>
              <a:t>psiho-emoțional</a:t>
            </a:r>
            <a:r>
              <a:rPr lang="ro-RO" sz="3400" dirty="0">
                <a:latin typeface="Times New Roman" pitchFamily="18" charset="0"/>
                <a:cs typeface="Times New Roman" pitchFamily="18" charset="0"/>
              </a:rPr>
              <a:t>, cognitiv, social și cultural al copilului, prin întreținerea și îngrijirea temporară a copilului separat de părinți cu reintegrarea ulterioară a acestuia în familia biologică, extinsă sau </a:t>
            </a:r>
            <a:r>
              <a:rPr lang="ro-RO" sz="3400" dirty="0" smtClean="0">
                <a:latin typeface="Times New Roman" pitchFamily="18" charset="0"/>
                <a:cs typeface="Times New Roman" pitchFamily="18" charset="0"/>
              </a:rPr>
              <a:t>substitutivă, </a:t>
            </a:r>
            <a:r>
              <a:rPr lang="ro-RO" sz="3400" dirty="0">
                <a:latin typeface="Times New Roman" pitchFamily="18" charset="0"/>
                <a:cs typeface="Times New Roman" pitchFamily="18" charset="0"/>
              </a:rPr>
              <a:t>precum și orientarea profesională și integrarea asocială a copilului aflat în </a:t>
            </a:r>
            <a:r>
              <a:rPr lang="ro-RO" sz="3400" dirty="0" smtClean="0">
                <a:latin typeface="Times New Roman" pitchFamily="18" charset="0"/>
                <a:cs typeface="Times New Roman" pitchFamily="18" charset="0"/>
              </a:rPr>
              <a:t>dificultate.</a:t>
            </a:r>
            <a:endParaRPr lang="en-US" sz="3400" dirty="0">
              <a:latin typeface="Times New Roman" pitchFamily="18" charset="0"/>
              <a:cs typeface="Times New Roman" pitchFamily="18" charset="0"/>
            </a:endParaRPr>
          </a:p>
          <a:p>
            <a:pPr algn="just"/>
            <a:r>
              <a:rPr lang="ro-RO" sz="3400" b="1" dirty="0" smtClean="0">
                <a:latin typeface="Times New Roman" pitchFamily="18" charset="0"/>
                <a:cs typeface="Times New Roman" pitchFamily="18" charset="0"/>
              </a:rPr>
              <a:t>Beneficiarii </a:t>
            </a:r>
            <a:r>
              <a:rPr lang="ro-RO" sz="3400" b="1" dirty="0">
                <a:latin typeface="Times New Roman" pitchFamily="18" charset="0"/>
                <a:cs typeface="Times New Roman" pitchFamily="18" charset="0"/>
              </a:rPr>
              <a:t>Complexului servicii sociale pentru copii și tineri aflați în dificultate „</a:t>
            </a:r>
            <a:r>
              <a:rPr lang="ro-RO" sz="3400" b="1" dirty="0" smtClean="0">
                <a:latin typeface="Times New Roman" pitchFamily="18" charset="0"/>
                <a:cs typeface="Times New Roman" pitchFamily="18" charset="0"/>
              </a:rPr>
              <a:t>ÎMPREUNĂ”</a:t>
            </a:r>
            <a:r>
              <a:rPr lang="en-US" sz="3400" b="1" dirty="0" smtClean="0">
                <a:latin typeface="Times New Roman" pitchFamily="18" charset="0"/>
                <a:cs typeface="Times New Roman" pitchFamily="18" charset="0"/>
              </a:rPr>
              <a:t> - </a:t>
            </a:r>
            <a:r>
              <a:rPr lang="ro-RO" sz="3400" dirty="0" smtClean="0">
                <a:latin typeface="Times New Roman" pitchFamily="18" charset="0"/>
                <a:cs typeface="Times New Roman" pitchFamily="18" charset="0"/>
              </a:rPr>
              <a:t>Copii </a:t>
            </a:r>
            <a:r>
              <a:rPr lang="ro-RO" sz="3400" dirty="0">
                <a:latin typeface="Times New Roman" pitchFamily="18" charset="0"/>
                <a:cs typeface="Times New Roman" pitchFamily="18" charset="0"/>
              </a:rPr>
              <a:t>și tineri între 7 ani - 23 ani ( băieţi şi fete), separați temporar sau definitiv de părinții lor, ca urmare a stabilirii, în condițiile legii, a măsurii de protecție-plasament</a:t>
            </a:r>
            <a:r>
              <a:rPr lang="ro-RO" sz="3400" dirty="0" smtClean="0">
                <a:latin typeface="Times New Roman" pitchFamily="18" charset="0"/>
                <a:cs typeface="Times New Roman" pitchFamily="18" charset="0"/>
              </a:rPr>
              <a:t>.</a:t>
            </a:r>
            <a:endParaRPr lang="en-US" sz="3400" dirty="0" smtClean="0">
              <a:latin typeface="Times New Roman" pitchFamily="18" charset="0"/>
              <a:cs typeface="Times New Roman" pitchFamily="18" charset="0"/>
            </a:endParaRPr>
          </a:p>
          <a:p>
            <a:r>
              <a:rPr lang="ro-RO" sz="3400" dirty="0" smtClean="0">
                <a:latin typeface="Times New Roman" pitchFamily="18" charset="0"/>
                <a:cs typeface="Times New Roman" pitchFamily="18" charset="0"/>
              </a:rPr>
              <a:t>Pentru anul </a:t>
            </a:r>
            <a:r>
              <a:rPr lang="en-US" sz="3400" dirty="0" smtClean="0">
                <a:latin typeface="Times New Roman" pitchFamily="18" charset="0"/>
                <a:cs typeface="Times New Roman" pitchFamily="18" charset="0"/>
              </a:rPr>
              <a:t>2019 </a:t>
            </a:r>
            <a:r>
              <a:rPr lang="ro-RO" sz="3400" dirty="0" smtClean="0">
                <a:latin typeface="Times New Roman" pitchFamily="18" charset="0"/>
                <a:cs typeface="Times New Roman" pitchFamily="18" charset="0"/>
              </a:rPr>
              <a:t>Complexului </a:t>
            </a:r>
            <a:r>
              <a:rPr lang="ro-RO" sz="3400" dirty="0">
                <a:latin typeface="Times New Roman" pitchFamily="18" charset="0"/>
                <a:cs typeface="Times New Roman" pitchFamily="18" charset="0"/>
              </a:rPr>
              <a:t>servicii sociale pentru copii și tineri aflați în dificultate „</a:t>
            </a:r>
            <a:r>
              <a:rPr lang="ro-RO" sz="3400" dirty="0" smtClean="0">
                <a:latin typeface="Times New Roman" pitchFamily="18" charset="0"/>
                <a:cs typeface="Times New Roman" pitchFamily="18" charset="0"/>
              </a:rPr>
              <a:t>ÎMPREUNĂ”, </a:t>
            </a:r>
            <a:r>
              <a:rPr lang="en-US" sz="3400" dirty="0" smtClean="0">
                <a:latin typeface="Times New Roman" pitchFamily="18" charset="0"/>
                <a:cs typeface="Times New Roman" pitchFamily="18" charset="0"/>
              </a:rPr>
              <a:t>se </a:t>
            </a:r>
            <a:r>
              <a:rPr lang="en-US" sz="3400" dirty="0" err="1" smtClean="0">
                <a:latin typeface="Times New Roman" pitchFamily="18" charset="0"/>
                <a:cs typeface="Times New Roman" pitchFamily="18" charset="0"/>
              </a:rPr>
              <a:t>bucur</a:t>
            </a:r>
            <a:r>
              <a:rPr lang="ro-RO" sz="3400" dirty="0">
                <a:latin typeface="Times New Roman" pitchFamily="18" charset="0"/>
                <a:cs typeface="Times New Roman" pitchFamily="18" charset="0"/>
              </a:rPr>
              <a:t>ă</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urm</a:t>
            </a:r>
            <a:r>
              <a:rPr lang="ro-RO" sz="3400" dirty="0">
                <a:latin typeface="Times New Roman" pitchFamily="18" charset="0"/>
                <a:cs typeface="Times New Roman" pitchFamily="18" charset="0"/>
              </a:rPr>
              <a:t>ă</a:t>
            </a:r>
            <a:r>
              <a:rPr lang="en-US" sz="3400" dirty="0" err="1" smtClean="0">
                <a:latin typeface="Times New Roman" pitchFamily="18" charset="0"/>
                <a:cs typeface="Times New Roman" pitchFamily="18" charset="0"/>
              </a:rPr>
              <a:t>toarele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rezultate</a:t>
            </a:r>
            <a:r>
              <a:rPr lang="ro-RO" sz="3400" dirty="0" smtClean="0">
                <a:latin typeface="Times New Roman" pitchFamily="18" charset="0"/>
                <a:cs typeface="Times New Roman" pitchFamily="18" charset="0"/>
              </a:rPr>
              <a:t>:</a:t>
            </a:r>
            <a:endParaRPr lang="ro-RO" sz="3400" dirty="0">
              <a:latin typeface="Times New Roman" pitchFamily="18" charset="0"/>
              <a:cs typeface="Times New Roman" pitchFamily="18" charset="0"/>
            </a:endParaRPr>
          </a:p>
          <a:p>
            <a:pPr marL="82296" indent="0">
              <a:buNone/>
            </a:pPr>
            <a:endParaRPr lang="ro-RO" sz="3400" dirty="0">
              <a:latin typeface="Times New Roman" pitchFamily="18" charset="0"/>
              <a:cs typeface="Times New Roman" pitchFamily="18" charset="0"/>
            </a:endParaRPr>
          </a:p>
          <a:p>
            <a:pPr algn="just"/>
            <a:endParaRPr lang="ro-RO" dirty="0">
              <a:latin typeface="Times New Roman" pitchFamily="18" charset="0"/>
              <a:cs typeface="Times New Roman" pitchFamily="18" charset="0"/>
            </a:endParaRPr>
          </a:p>
          <a:p>
            <a:endParaRPr lang="ro-RO" dirty="0"/>
          </a:p>
        </p:txBody>
      </p:sp>
    </p:spTree>
    <p:extLst>
      <p:ext uri="{BB962C8B-B14F-4D97-AF65-F5344CB8AC3E}">
        <p14:creationId xmlns:p14="http://schemas.microsoft.com/office/powerpoint/2010/main" val="40879264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ubstituent conținut 3"/>
          <p:cNvGraphicFramePr>
            <a:graphicFrameLocks noGrp="1"/>
          </p:cNvGraphicFramePr>
          <p:nvPr>
            <p:ph idx="1"/>
            <p:extLst>
              <p:ext uri="{D42A27DB-BD31-4B8C-83A1-F6EECF244321}">
                <p14:modId xmlns:p14="http://schemas.microsoft.com/office/powerpoint/2010/main" val="4198100830"/>
              </p:ext>
            </p:extLst>
          </p:nvPr>
        </p:nvGraphicFramePr>
        <p:xfrm>
          <a:off x="1261991" y="260647"/>
          <a:ext cx="7630487" cy="3092633"/>
        </p:xfrm>
        <a:graphic>
          <a:graphicData uri="http://schemas.openxmlformats.org/drawingml/2006/table">
            <a:tbl>
              <a:tblPr firstRow="1" firstCol="1" lastRow="1" lastCol="1" bandRow="1" bandCol="1">
                <a:tableStyleId>{5C22544A-7EE6-4342-B048-85BDC9FD1C3A}</a:tableStyleId>
              </a:tblPr>
              <a:tblGrid>
                <a:gridCol w="1157301">
                  <a:extLst>
                    <a:ext uri="{9D8B030D-6E8A-4147-A177-3AD203B41FA5}">
                      <a16:colId xmlns:a16="http://schemas.microsoft.com/office/drawing/2014/main" val="20000"/>
                    </a:ext>
                  </a:extLst>
                </a:gridCol>
                <a:gridCol w="1060161">
                  <a:extLst>
                    <a:ext uri="{9D8B030D-6E8A-4147-A177-3AD203B41FA5}">
                      <a16:colId xmlns:a16="http://schemas.microsoft.com/office/drawing/2014/main" val="20001"/>
                    </a:ext>
                  </a:extLst>
                </a:gridCol>
                <a:gridCol w="954667">
                  <a:extLst>
                    <a:ext uri="{9D8B030D-6E8A-4147-A177-3AD203B41FA5}">
                      <a16:colId xmlns:a16="http://schemas.microsoft.com/office/drawing/2014/main" val="20002"/>
                    </a:ext>
                  </a:extLst>
                </a:gridCol>
                <a:gridCol w="635945">
                  <a:extLst>
                    <a:ext uri="{9D8B030D-6E8A-4147-A177-3AD203B41FA5}">
                      <a16:colId xmlns:a16="http://schemas.microsoft.com/office/drawing/2014/main" val="20003"/>
                    </a:ext>
                  </a:extLst>
                </a:gridCol>
                <a:gridCol w="954667">
                  <a:extLst>
                    <a:ext uri="{9D8B030D-6E8A-4147-A177-3AD203B41FA5}">
                      <a16:colId xmlns:a16="http://schemas.microsoft.com/office/drawing/2014/main" val="20004"/>
                    </a:ext>
                  </a:extLst>
                </a:gridCol>
                <a:gridCol w="1060910">
                  <a:extLst>
                    <a:ext uri="{9D8B030D-6E8A-4147-A177-3AD203B41FA5}">
                      <a16:colId xmlns:a16="http://schemas.microsoft.com/office/drawing/2014/main" val="20005"/>
                    </a:ext>
                  </a:extLst>
                </a:gridCol>
                <a:gridCol w="852916">
                  <a:extLst>
                    <a:ext uri="{9D8B030D-6E8A-4147-A177-3AD203B41FA5}">
                      <a16:colId xmlns:a16="http://schemas.microsoft.com/office/drawing/2014/main" val="20006"/>
                    </a:ext>
                  </a:extLst>
                </a:gridCol>
                <a:gridCol w="953920">
                  <a:extLst>
                    <a:ext uri="{9D8B030D-6E8A-4147-A177-3AD203B41FA5}">
                      <a16:colId xmlns:a16="http://schemas.microsoft.com/office/drawing/2014/main" val="20007"/>
                    </a:ext>
                  </a:extLst>
                </a:gridCol>
              </a:tblGrid>
              <a:tr h="936104">
                <a:tc>
                  <a:txBody>
                    <a:bodyPr/>
                    <a:lstStyle/>
                    <a:p>
                      <a:pPr algn="ct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Denumirea  serviciului</a:t>
                      </a:r>
                      <a:endParaRPr lang="ro-RO" sz="12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s-ES" sz="1300">
                          <a:effectLst/>
                          <a:latin typeface="Times New Roman" pitchFamily="18" charset="0"/>
                          <a:cs typeface="Times New Roman" pitchFamily="18" charset="0"/>
                        </a:rPr>
                        <a:t>№.</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de locuri aprobate</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s-ES" sz="1300">
                          <a:effectLst/>
                          <a:latin typeface="Times New Roman" pitchFamily="18" charset="0"/>
                          <a:cs typeface="Times New Roman" pitchFamily="18" charset="0"/>
                        </a:rPr>
                        <a:t>№</a:t>
                      </a:r>
                      <a:r>
                        <a:rPr lang="ro-RO" sz="1300">
                          <a:effectLst/>
                          <a:latin typeface="Times New Roman" pitchFamily="18" charset="0"/>
                          <a:cs typeface="Times New Roman" pitchFamily="18" charset="0"/>
                        </a:rPr>
                        <a:t> .de</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copii  la  data de  01.01.19</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a:effectLst/>
                          <a:latin typeface="Times New Roman" pitchFamily="18" charset="0"/>
                          <a:cs typeface="Times New Roman" pitchFamily="18" charset="0"/>
                        </a:rPr>
                        <a:t>Copii</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nou</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veniţi</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a:effectLst/>
                          <a:latin typeface="Times New Roman" pitchFamily="18" charset="0"/>
                          <a:cs typeface="Times New Roman" pitchFamily="18" charset="0"/>
                        </a:rPr>
                        <a:t>Reinte</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graţi în  familie,  societate</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a:effectLst/>
                          <a:latin typeface="Times New Roman" pitchFamily="18" charset="0"/>
                          <a:cs typeface="Times New Roman" pitchFamily="18" charset="0"/>
                        </a:rPr>
                        <a:t>Situaţii  excepţionale (deces)</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s-ES" sz="1300">
                          <a:effectLst/>
                          <a:latin typeface="Times New Roman" pitchFamily="18" charset="0"/>
                          <a:cs typeface="Times New Roman" pitchFamily="18" charset="0"/>
                        </a:rPr>
                        <a:t>№.</a:t>
                      </a:r>
                      <a:r>
                        <a:rPr lang="ro-RO" sz="1300">
                          <a:effectLst/>
                          <a:latin typeface="Times New Roman" pitchFamily="18" charset="0"/>
                          <a:cs typeface="Times New Roman" pitchFamily="18" charset="0"/>
                        </a:rPr>
                        <a:t> de copii  plasaţi de  urgenţă</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s-ES" sz="1300">
                          <a:effectLst/>
                          <a:latin typeface="Times New Roman" pitchFamily="18" charset="0"/>
                          <a:cs typeface="Times New Roman" pitchFamily="18" charset="0"/>
                        </a:rPr>
                        <a:t>№</a:t>
                      </a:r>
                      <a:r>
                        <a:rPr lang="ro-RO" sz="1300">
                          <a:effectLst/>
                          <a:latin typeface="Times New Roman" pitchFamily="18" charset="0"/>
                          <a:cs typeface="Times New Roman" pitchFamily="18" charset="0"/>
                        </a:rPr>
                        <a:t> .de</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copii  la  data</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de  31.12.19</a:t>
                      </a:r>
                      <a:endParaRPr lang="ro-RO" sz="120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1497767">
                <a:tc>
                  <a:txBody>
                    <a:bodyPr/>
                    <a:lstStyle/>
                    <a:p>
                      <a:pPr>
                        <a:lnSpc>
                          <a:spcPct val="115000"/>
                        </a:lnSpc>
                        <a:spcAft>
                          <a:spcPts val="0"/>
                        </a:spcAft>
                      </a:pPr>
                      <a:r>
                        <a:rPr lang="ro-RO" sz="1300">
                          <a:effectLst/>
                          <a:latin typeface="Times New Roman" pitchFamily="18" charset="0"/>
                          <a:cs typeface="Times New Roman" pitchFamily="18" charset="0"/>
                        </a:rPr>
                        <a:t>Complexul de servicii sociale pentru copii şi tineri  aflaţi în dificultate ,,Împreună”</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40</a:t>
                      </a:r>
                      <a:endParaRPr lang="ro-RO" sz="12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36</a:t>
                      </a:r>
                      <a:endParaRPr lang="ro-RO" sz="12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8</a:t>
                      </a:r>
                      <a:endParaRPr lang="ro-RO" sz="12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a:effectLst/>
                          <a:latin typeface="Times New Roman" pitchFamily="18" charset="0"/>
                          <a:cs typeface="Times New Roman" pitchFamily="18" charset="0"/>
                        </a:rPr>
                        <a:t> </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 </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8</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a:effectLst/>
                          <a:latin typeface="Times New Roman" pitchFamily="18" charset="0"/>
                          <a:cs typeface="Times New Roman" pitchFamily="18" charset="0"/>
                        </a:rPr>
                        <a:t> </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 </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0</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a:effectLst/>
                          <a:latin typeface="Times New Roman" pitchFamily="18" charset="0"/>
                          <a:cs typeface="Times New Roman" pitchFamily="18" charset="0"/>
                        </a:rPr>
                        <a:t> </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 </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0</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36</a:t>
                      </a:r>
                      <a:endParaRPr lang="ro-RO" sz="12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1"/>
                  </a:ext>
                </a:extLst>
              </a:tr>
              <a:tr h="374442">
                <a:tc>
                  <a:txBody>
                    <a:bodyPr/>
                    <a:lstStyle/>
                    <a:p>
                      <a:pPr>
                        <a:lnSpc>
                          <a:spcPct val="115000"/>
                        </a:lnSpc>
                        <a:spcAft>
                          <a:spcPts val="0"/>
                        </a:spcAft>
                      </a:pPr>
                      <a:r>
                        <a:rPr lang="ro-RO" sz="1300" dirty="0">
                          <a:effectLst/>
                          <a:latin typeface="Times New Roman" pitchFamily="18" charset="0"/>
                          <a:cs typeface="Times New Roman" pitchFamily="18" charset="0"/>
                        </a:rPr>
                        <a:t>Centrul  de  servicii  de  zi</a:t>
                      </a:r>
                      <a:endParaRPr lang="ro-RO" sz="12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8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60</a:t>
                      </a:r>
                      <a:endParaRPr lang="ro-RO" sz="12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800">
                          <a:effectLst/>
                          <a:latin typeface="Times New Roman" pitchFamily="18" charset="0"/>
                          <a:cs typeface="Times New Roman" pitchFamily="18" charset="0"/>
                        </a:rPr>
                        <a:t> </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56</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pPr>
                      <a:endParaRPr lang="ro-RO" sz="1100">
                        <a:effectLst/>
                        <a:latin typeface="Times New Roman" pitchFamily="18" charset="0"/>
                        <a:cs typeface="Times New Roman" pitchFamily="18" charset="0"/>
                      </a:endParaRPr>
                    </a:p>
                  </a:txBody>
                  <a:tcPr marL="68580" marR="68580" marT="0" marB="0"/>
                </a:tc>
                <a:tc>
                  <a:txBody>
                    <a:bodyPr/>
                    <a:lstStyle/>
                    <a:p>
                      <a:pPr>
                        <a:lnSpc>
                          <a:spcPct val="115000"/>
                        </a:lnSpc>
                      </a:pPr>
                      <a:endParaRPr lang="ro-RO" sz="1100">
                        <a:effectLst/>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ro-RO" sz="800">
                          <a:effectLst/>
                          <a:latin typeface="Times New Roman" pitchFamily="18" charset="0"/>
                          <a:cs typeface="Times New Roman" pitchFamily="18" charset="0"/>
                        </a:rPr>
                        <a:t> </a:t>
                      </a:r>
                      <a:endParaRPr lang="ro-RO" sz="1200">
                        <a:effectLst/>
                        <a:latin typeface="Times New Roman" pitchFamily="18" charset="0"/>
                        <a:cs typeface="Times New Roman" pitchFamily="18" charset="0"/>
                      </a:endParaRPr>
                    </a:p>
                    <a:p>
                      <a:pPr algn="ctr">
                        <a:lnSpc>
                          <a:spcPct val="115000"/>
                        </a:lnSpc>
                        <a:spcAft>
                          <a:spcPts val="0"/>
                        </a:spcAft>
                      </a:pPr>
                      <a:r>
                        <a:rPr lang="ro-RO" sz="1300">
                          <a:effectLst/>
                          <a:latin typeface="Times New Roman" pitchFamily="18" charset="0"/>
                          <a:cs typeface="Times New Roman" pitchFamily="18" charset="0"/>
                        </a:rPr>
                        <a:t>-</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pPr>
                      <a:endParaRPr lang="ro-RO" sz="1100">
                        <a:effectLst/>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ro-RO" sz="8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gn="ctr">
                        <a:lnSpc>
                          <a:spcPct val="115000"/>
                        </a:lnSpc>
                        <a:spcAft>
                          <a:spcPts val="0"/>
                        </a:spcAft>
                      </a:pPr>
                      <a:r>
                        <a:rPr lang="ro-RO" sz="1300" dirty="0">
                          <a:effectLst/>
                          <a:latin typeface="Times New Roman" pitchFamily="18" charset="0"/>
                          <a:cs typeface="Times New Roman" pitchFamily="18" charset="0"/>
                        </a:rPr>
                        <a:t>56</a:t>
                      </a:r>
                      <a:endParaRPr lang="ro-RO" sz="12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5" name="Dreptunghi 4"/>
          <p:cNvSpPr/>
          <p:nvPr/>
        </p:nvSpPr>
        <p:spPr>
          <a:xfrm>
            <a:off x="1261992" y="3429000"/>
            <a:ext cx="7488832" cy="3077766"/>
          </a:xfrm>
          <a:prstGeom prst="rect">
            <a:avLst/>
          </a:prstGeom>
        </p:spPr>
        <p:txBody>
          <a:bodyPr wrap="square">
            <a:spAutoFit/>
          </a:bodyPr>
          <a:lstStyle/>
          <a:p>
            <a:r>
              <a:rPr lang="ro-RO" sz="1600" b="1" dirty="0">
                <a:latin typeface="Times New Roman" pitchFamily="18" charset="0"/>
                <a:cs typeface="Times New Roman" pitchFamily="18" charset="0"/>
              </a:rPr>
              <a:t>Beneficiari  integraţi  în  societate  şi  angajaţi   pe  piaţa  muncii,  care au atins vârsta de 18 ani</a:t>
            </a:r>
            <a:r>
              <a:rPr lang="ro-RO"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ro-RO" sz="1600" dirty="0" smtClean="0">
                <a:latin typeface="Times New Roman" pitchFamily="18" charset="0"/>
                <a:cs typeface="Times New Roman" pitchFamily="18" charset="0"/>
              </a:rPr>
              <a:t>– </a:t>
            </a:r>
            <a:r>
              <a:rPr lang="ro-RO" sz="1600" dirty="0">
                <a:latin typeface="Times New Roman" pitchFamily="18" charset="0"/>
                <a:cs typeface="Times New Roman" pitchFamily="18" charset="0"/>
              </a:rPr>
              <a:t>8 persoane.</a:t>
            </a:r>
          </a:p>
          <a:p>
            <a:r>
              <a:rPr lang="ro-RO" sz="1600" dirty="0">
                <a:latin typeface="Times New Roman" pitchFamily="18" charset="0"/>
                <a:cs typeface="Times New Roman" pitchFamily="18" charset="0"/>
              </a:rPr>
              <a:t>Beneficiari plasaţi de urgenţă şi integraţi în familie – 8 persoane.</a:t>
            </a:r>
          </a:p>
          <a:p>
            <a:r>
              <a:rPr lang="ro-RO" sz="1600" dirty="0">
                <a:latin typeface="Times New Roman" pitchFamily="18" charset="0"/>
                <a:cs typeface="Times New Roman" pitchFamily="18" charset="0"/>
              </a:rPr>
              <a:t>Beneficiarii încadrați   în  sistemul  de învățământ – 24 </a:t>
            </a:r>
            <a:r>
              <a:rPr lang="ro-RO" sz="1600" dirty="0" smtClean="0">
                <a:latin typeface="Times New Roman" pitchFamily="18" charset="0"/>
                <a:cs typeface="Times New Roman" pitchFamily="18" charset="0"/>
              </a:rPr>
              <a:t>persoane</a:t>
            </a:r>
            <a:endParaRPr lang="en-US" sz="1600" dirty="0" smtClean="0">
              <a:latin typeface="Times New Roman" pitchFamily="18" charset="0"/>
              <a:cs typeface="Times New Roman" pitchFamily="18" charset="0"/>
            </a:endParaRPr>
          </a:p>
          <a:p>
            <a:r>
              <a:rPr lang="ro-RO" sz="1600" b="1" dirty="0">
                <a:latin typeface="Times New Roman" pitchFamily="18" charset="0"/>
                <a:cs typeface="Times New Roman" pitchFamily="18" charset="0"/>
              </a:rPr>
              <a:t>Angajaţi   în  sistemul  educaţional</a:t>
            </a:r>
            <a:endParaRPr lang="ro-RO" sz="1600" dirty="0">
              <a:latin typeface="Times New Roman" pitchFamily="18" charset="0"/>
              <a:cs typeface="Times New Roman" pitchFamily="18" charset="0"/>
            </a:endParaRPr>
          </a:p>
          <a:p>
            <a:pPr lvl="0"/>
            <a:r>
              <a:rPr lang="ro-RO" sz="1600" dirty="0">
                <a:latin typeface="Times New Roman" pitchFamily="18" charset="0"/>
                <a:cs typeface="Times New Roman" pitchFamily="18" charset="0"/>
              </a:rPr>
              <a:t>școala profesională nr.</a:t>
            </a:r>
            <a:r>
              <a:rPr lang="ru-RU" sz="1600" dirty="0">
                <a:latin typeface="Times New Roman" pitchFamily="18" charset="0"/>
                <a:cs typeface="Times New Roman" pitchFamily="18" charset="0"/>
              </a:rPr>
              <a:t>1</a:t>
            </a:r>
            <a:r>
              <a:rPr lang="ro-RO" sz="1600" dirty="0">
                <a:latin typeface="Times New Roman" pitchFamily="18" charset="0"/>
                <a:cs typeface="Times New Roman" pitchFamily="18" charset="0"/>
              </a:rPr>
              <a:t> – 4 persoane;</a:t>
            </a:r>
          </a:p>
          <a:p>
            <a:pPr lvl="0"/>
            <a:r>
              <a:rPr lang="ro-RO" sz="1600" dirty="0">
                <a:latin typeface="Times New Roman" pitchFamily="18" charset="0"/>
                <a:cs typeface="Times New Roman" pitchFamily="18" charset="0"/>
              </a:rPr>
              <a:t>școala profesională nr. 2 – 3 persoană;</a:t>
            </a:r>
          </a:p>
          <a:p>
            <a:pPr lvl="0"/>
            <a:r>
              <a:rPr lang="ro-RO" sz="1600" dirty="0">
                <a:latin typeface="Times New Roman" pitchFamily="18" charset="0"/>
                <a:cs typeface="Times New Roman" pitchFamily="18" charset="0"/>
              </a:rPr>
              <a:t>colegiul pedagogic „Iulia Hașdeu“ – 3 persoane.</a:t>
            </a:r>
          </a:p>
          <a:p>
            <a:r>
              <a:rPr lang="ro-RO" sz="1600" b="1" dirty="0">
                <a:latin typeface="Times New Roman" pitchFamily="18" charset="0"/>
                <a:cs typeface="Times New Roman" pitchFamily="18" charset="0"/>
              </a:rPr>
              <a:t> </a:t>
            </a:r>
            <a:r>
              <a:rPr lang="ro-RO" sz="1600" b="1" dirty="0" smtClean="0">
                <a:latin typeface="Times New Roman" pitchFamily="18" charset="0"/>
                <a:cs typeface="Times New Roman" pitchFamily="18" charset="0"/>
              </a:rPr>
              <a:t>Beneficiarii </a:t>
            </a:r>
            <a:r>
              <a:rPr lang="ro-RO" sz="1600" b="1" dirty="0">
                <a:latin typeface="Times New Roman" pitchFamily="18" charset="0"/>
                <a:cs typeface="Times New Roman" pitchFamily="18" charset="0"/>
              </a:rPr>
              <a:t>angajaţi pe  piaţa  muncii  în timpul  verii </a:t>
            </a:r>
            <a:endParaRPr lang="en-US" sz="1600" b="1" dirty="0" smtClean="0">
              <a:latin typeface="Times New Roman" pitchFamily="18" charset="0"/>
              <a:cs typeface="Times New Roman" pitchFamily="18" charset="0"/>
            </a:endParaRPr>
          </a:p>
          <a:p>
            <a:r>
              <a:rPr lang="ro-RO" sz="1600" dirty="0" smtClean="0">
                <a:latin typeface="Times New Roman" pitchFamily="18" charset="0"/>
                <a:cs typeface="Times New Roman" pitchFamily="18" charset="0"/>
              </a:rPr>
              <a:t>– </a:t>
            </a:r>
            <a:r>
              <a:rPr lang="ro-RO" sz="1600" dirty="0">
                <a:latin typeface="Times New Roman" pitchFamily="18" charset="0"/>
                <a:cs typeface="Times New Roman" pitchFamily="18" charset="0"/>
              </a:rPr>
              <a:t>9 persoane.</a:t>
            </a:r>
          </a:p>
          <a:p>
            <a:endParaRPr lang="ro-RO" dirty="0"/>
          </a:p>
        </p:txBody>
      </p:sp>
    </p:spTree>
    <p:extLst>
      <p:ext uri="{BB962C8B-B14F-4D97-AF65-F5344CB8AC3E}">
        <p14:creationId xmlns:p14="http://schemas.microsoft.com/office/powerpoint/2010/main" val="417783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435608" y="404664"/>
            <a:ext cx="7498080" cy="5843736"/>
          </a:xfrm>
        </p:spPr>
        <p:txBody>
          <a:bodyPr>
            <a:normAutofit/>
          </a:bodyPr>
          <a:lstStyle/>
          <a:p>
            <a:r>
              <a:rPr lang="ro-RO" sz="1600" b="1" dirty="0">
                <a:latin typeface="Times New Roman" pitchFamily="18" charset="0"/>
                <a:cs typeface="Times New Roman" pitchFamily="18" charset="0"/>
              </a:rPr>
              <a:t>Pentru anul </a:t>
            </a:r>
            <a:r>
              <a:rPr lang="en-US" sz="1600" b="1" dirty="0">
                <a:latin typeface="Times New Roman" pitchFamily="18" charset="0"/>
                <a:cs typeface="Times New Roman" pitchFamily="18" charset="0"/>
              </a:rPr>
              <a:t>2019 </a:t>
            </a:r>
            <a:r>
              <a:rPr lang="ro-RO" sz="1600" b="1" dirty="0">
                <a:latin typeface="Times New Roman" pitchFamily="18" charset="0"/>
                <a:cs typeface="Times New Roman" pitchFamily="18" charset="0"/>
              </a:rPr>
              <a:t>Complexului servicii sociale pentru copii și tineri aflați în dificultate „ÎMPREUNĂ”, </a:t>
            </a:r>
            <a:r>
              <a:rPr lang="en-US" sz="1600" b="1" dirty="0">
                <a:latin typeface="Times New Roman" pitchFamily="18" charset="0"/>
                <a:cs typeface="Times New Roman" pitchFamily="18" charset="0"/>
              </a:rPr>
              <a:t>se </a:t>
            </a:r>
            <a:r>
              <a:rPr lang="en-US" sz="1600" b="1" dirty="0" err="1">
                <a:latin typeface="Times New Roman" pitchFamily="18" charset="0"/>
                <a:cs typeface="Times New Roman" pitchFamily="18" charset="0"/>
              </a:rPr>
              <a:t>bucur</a:t>
            </a:r>
            <a:r>
              <a:rPr lang="ro-RO" sz="1600" b="1" dirty="0">
                <a:latin typeface="Times New Roman" pitchFamily="18" charset="0"/>
                <a:cs typeface="Times New Roman" pitchFamily="18" charset="0"/>
              </a:rPr>
              <a:t>ă</a:t>
            </a:r>
            <a:r>
              <a:rPr lang="en-US" sz="1600" b="1" dirty="0">
                <a:latin typeface="Times New Roman" pitchFamily="18" charset="0"/>
                <a:cs typeface="Times New Roman" pitchFamily="18" charset="0"/>
              </a:rPr>
              <a:t> de </a:t>
            </a:r>
            <a:r>
              <a:rPr lang="en-US" sz="1600" b="1" dirty="0" err="1">
                <a:latin typeface="Times New Roman" pitchFamily="18" charset="0"/>
                <a:cs typeface="Times New Roman" pitchFamily="18" charset="0"/>
              </a:rPr>
              <a:t>urm</a:t>
            </a:r>
            <a:r>
              <a:rPr lang="ro-RO" sz="1600" b="1" dirty="0">
                <a:latin typeface="Times New Roman" pitchFamily="18" charset="0"/>
                <a:cs typeface="Times New Roman" pitchFamily="18" charset="0"/>
              </a:rPr>
              <a:t>ă</a:t>
            </a:r>
            <a:r>
              <a:rPr lang="en-US" sz="1600" b="1" dirty="0" err="1">
                <a:latin typeface="Times New Roman" pitchFamily="18" charset="0"/>
                <a:cs typeface="Times New Roman" pitchFamily="18" charset="0"/>
              </a:rPr>
              <a:t>toarele</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rezultate</a:t>
            </a:r>
            <a:r>
              <a:rPr lang="ro-RO" sz="1600" b="1" dirty="0" smtClean="0">
                <a:latin typeface="Times New Roman" pitchFamily="18" charset="0"/>
                <a:cs typeface="Times New Roman" pitchFamily="18" charset="0"/>
              </a:rPr>
              <a:t>:</a:t>
            </a:r>
            <a:endParaRPr lang="ro-RO" sz="1600" b="1" dirty="0">
              <a:latin typeface="Times New Roman" pitchFamily="18" charset="0"/>
              <a:cs typeface="Times New Roman" pitchFamily="18" charset="0"/>
            </a:endParaRPr>
          </a:p>
        </p:txBody>
      </p:sp>
      <p:graphicFrame>
        <p:nvGraphicFramePr>
          <p:cNvPr id="2" name="Tabel 1"/>
          <p:cNvGraphicFramePr>
            <a:graphicFrameLocks noGrp="1"/>
          </p:cNvGraphicFramePr>
          <p:nvPr>
            <p:extLst>
              <p:ext uri="{D42A27DB-BD31-4B8C-83A1-F6EECF244321}">
                <p14:modId xmlns:p14="http://schemas.microsoft.com/office/powerpoint/2010/main" val="834815578"/>
              </p:ext>
            </p:extLst>
          </p:nvPr>
        </p:nvGraphicFramePr>
        <p:xfrm>
          <a:off x="1475656" y="980728"/>
          <a:ext cx="7272809" cy="3095252"/>
        </p:xfrm>
        <a:graphic>
          <a:graphicData uri="http://schemas.openxmlformats.org/drawingml/2006/table">
            <a:tbl>
              <a:tblPr firstRow="1" firstCol="1" lastRow="1" lastCol="1" bandRow="1" bandCol="1">
                <a:tableStyleId>{5C22544A-7EE6-4342-B048-85BDC9FD1C3A}</a:tableStyleId>
              </a:tblPr>
              <a:tblGrid>
                <a:gridCol w="1277000">
                  <a:extLst>
                    <a:ext uri="{9D8B030D-6E8A-4147-A177-3AD203B41FA5}">
                      <a16:colId xmlns:a16="http://schemas.microsoft.com/office/drawing/2014/main" val="20000"/>
                    </a:ext>
                  </a:extLst>
                </a:gridCol>
                <a:gridCol w="981296">
                  <a:extLst>
                    <a:ext uri="{9D8B030D-6E8A-4147-A177-3AD203B41FA5}">
                      <a16:colId xmlns:a16="http://schemas.microsoft.com/office/drawing/2014/main" val="20001"/>
                    </a:ext>
                  </a:extLst>
                </a:gridCol>
                <a:gridCol w="883651">
                  <a:extLst>
                    <a:ext uri="{9D8B030D-6E8A-4147-A177-3AD203B41FA5}">
                      <a16:colId xmlns:a16="http://schemas.microsoft.com/office/drawing/2014/main" val="20002"/>
                    </a:ext>
                  </a:extLst>
                </a:gridCol>
                <a:gridCol w="686977">
                  <a:extLst>
                    <a:ext uri="{9D8B030D-6E8A-4147-A177-3AD203B41FA5}">
                      <a16:colId xmlns:a16="http://schemas.microsoft.com/office/drawing/2014/main" val="20003"/>
                    </a:ext>
                  </a:extLst>
                </a:gridCol>
                <a:gridCol w="789469">
                  <a:extLst>
                    <a:ext uri="{9D8B030D-6E8A-4147-A177-3AD203B41FA5}">
                      <a16:colId xmlns:a16="http://schemas.microsoft.com/office/drawing/2014/main" val="20004"/>
                    </a:ext>
                  </a:extLst>
                </a:gridCol>
                <a:gridCol w="981989">
                  <a:extLst>
                    <a:ext uri="{9D8B030D-6E8A-4147-A177-3AD203B41FA5}">
                      <a16:colId xmlns:a16="http://schemas.microsoft.com/office/drawing/2014/main" val="20005"/>
                    </a:ext>
                  </a:extLst>
                </a:gridCol>
                <a:gridCol w="789469">
                  <a:extLst>
                    <a:ext uri="{9D8B030D-6E8A-4147-A177-3AD203B41FA5}">
                      <a16:colId xmlns:a16="http://schemas.microsoft.com/office/drawing/2014/main" val="20006"/>
                    </a:ext>
                  </a:extLst>
                </a:gridCol>
                <a:gridCol w="882958">
                  <a:extLst>
                    <a:ext uri="{9D8B030D-6E8A-4147-A177-3AD203B41FA5}">
                      <a16:colId xmlns:a16="http://schemas.microsoft.com/office/drawing/2014/main" val="20007"/>
                    </a:ext>
                  </a:extLst>
                </a:gridCol>
              </a:tblGrid>
              <a:tr h="1068273">
                <a:tc>
                  <a:txBody>
                    <a:bodyPr/>
                    <a:lstStyle/>
                    <a:p>
                      <a:pPr>
                        <a:lnSpc>
                          <a:spcPct val="115000"/>
                        </a:lnSpc>
                        <a:spcAft>
                          <a:spcPts val="0"/>
                        </a:spcAft>
                      </a:pPr>
                      <a:r>
                        <a:rPr lang="ro-RO" sz="1300" dirty="0">
                          <a:effectLst/>
                          <a:latin typeface="Times New Roman" pitchFamily="18" charset="0"/>
                          <a:cs typeface="Times New Roman" pitchFamily="18" charset="0"/>
                        </a:rPr>
                        <a:t> </a:t>
                      </a:r>
                      <a:endParaRPr lang="ro-RO" sz="1200" dirty="0">
                        <a:effectLst/>
                        <a:latin typeface="Times New Roman" pitchFamily="18" charset="0"/>
                        <a:cs typeface="Times New Roman" pitchFamily="18" charset="0"/>
                      </a:endParaRPr>
                    </a:p>
                    <a:p>
                      <a:pPr>
                        <a:lnSpc>
                          <a:spcPct val="115000"/>
                        </a:lnSpc>
                        <a:spcAft>
                          <a:spcPts val="0"/>
                        </a:spcAft>
                      </a:pPr>
                      <a:r>
                        <a:rPr lang="ro-RO" sz="1300" dirty="0">
                          <a:effectLst/>
                          <a:latin typeface="Times New Roman" pitchFamily="18" charset="0"/>
                          <a:cs typeface="Times New Roman" pitchFamily="18" charset="0"/>
                        </a:rPr>
                        <a:t>Denumirea  serviciului</a:t>
                      </a:r>
                      <a:endParaRPr lang="ro-RO" sz="12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s-ES" sz="1300">
                          <a:effectLst/>
                          <a:latin typeface="Times New Roman" pitchFamily="18" charset="0"/>
                          <a:cs typeface="Times New Roman" pitchFamily="18" charset="0"/>
                        </a:rPr>
                        <a:t>№.</a:t>
                      </a:r>
                      <a:r>
                        <a:rPr lang="ro-RO" sz="1300">
                          <a:effectLst/>
                          <a:latin typeface="Times New Roman" pitchFamily="18" charset="0"/>
                          <a:cs typeface="Times New Roman" pitchFamily="18" charset="0"/>
                        </a:rPr>
                        <a:t> </a:t>
                      </a:r>
                      <a:endParaRPr lang="ro-RO" sz="1200">
                        <a:effectLst/>
                        <a:latin typeface="Times New Roman" pitchFamily="18" charset="0"/>
                        <a:cs typeface="Times New Roman" pitchFamily="18" charset="0"/>
                      </a:endParaRPr>
                    </a:p>
                    <a:p>
                      <a:pPr>
                        <a:lnSpc>
                          <a:spcPct val="115000"/>
                        </a:lnSpc>
                        <a:spcAft>
                          <a:spcPts val="0"/>
                        </a:spcAft>
                      </a:pPr>
                      <a:r>
                        <a:rPr lang="ro-RO" sz="1300">
                          <a:effectLst/>
                          <a:latin typeface="Times New Roman" pitchFamily="18" charset="0"/>
                          <a:cs typeface="Times New Roman" pitchFamily="18" charset="0"/>
                        </a:rPr>
                        <a:t>de locuri aprobate  </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s-ES" sz="1300">
                          <a:effectLst/>
                          <a:latin typeface="Times New Roman" pitchFamily="18" charset="0"/>
                          <a:cs typeface="Times New Roman" pitchFamily="18" charset="0"/>
                        </a:rPr>
                        <a:t>№ </a:t>
                      </a:r>
                      <a:r>
                        <a:rPr lang="ro-RO" sz="1300">
                          <a:effectLst/>
                          <a:latin typeface="Times New Roman" pitchFamily="18" charset="0"/>
                          <a:cs typeface="Times New Roman" pitchFamily="18" charset="0"/>
                        </a:rPr>
                        <a:t>.de</a:t>
                      </a:r>
                      <a:endParaRPr lang="ro-RO" sz="1200">
                        <a:effectLst/>
                        <a:latin typeface="Times New Roman" pitchFamily="18" charset="0"/>
                        <a:cs typeface="Times New Roman" pitchFamily="18" charset="0"/>
                      </a:endParaRPr>
                    </a:p>
                    <a:p>
                      <a:pPr>
                        <a:lnSpc>
                          <a:spcPct val="115000"/>
                        </a:lnSpc>
                        <a:spcAft>
                          <a:spcPts val="0"/>
                        </a:spcAft>
                      </a:pPr>
                      <a:r>
                        <a:rPr lang="ro-RO" sz="1300">
                          <a:effectLst/>
                          <a:latin typeface="Times New Roman" pitchFamily="18" charset="0"/>
                          <a:cs typeface="Times New Roman" pitchFamily="18" charset="0"/>
                        </a:rPr>
                        <a:t>copii  la  data de  01.01.19</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o-RO" sz="1300">
                          <a:effectLst/>
                          <a:latin typeface="Times New Roman" pitchFamily="18" charset="0"/>
                          <a:cs typeface="Times New Roman" pitchFamily="18" charset="0"/>
                        </a:rPr>
                        <a:t>Copii </a:t>
                      </a:r>
                      <a:endParaRPr lang="ro-RO" sz="1200">
                        <a:effectLst/>
                        <a:latin typeface="Times New Roman" pitchFamily="18" charset="0"/>
                        <a:cs typeface="Times New Roman" pitchFamily="18" charset="0"/>
                      </a:endParaRPr>
                    </a:p>
                    <a:p>
                      <a:pPr>
                        <a:lnSpc>
                          <a:spcPct val="115000"/>
                        </a:lnSpc>
                        <a:spcAft>
                          <a:spcPts val="0"/>
                        </a:spcAft>
                      </a:pPr>
                      <a:r>
                        <a:rPr lang="ro-RO" sz="1300">
                          <a:effectLst/>
                          <a:latin typeface="Times New Roman" pitchFamily="18" charset="0"/>
                          <a:cs typeface="Times New Roman" pitchFamily="18" charset="0"/>
                        </a:rPr>
                        <a:t> nou  </a:t>
                      </a:r>
                      <a:endParaRPr lang="ro-RO" sz="1200">
                        <a:effectLst/>
                        <a:latin typeface="Times New Roman" pitchFamily="18" charset="0"/>
                        <a:cs typeface="Times New Roman" pitchFamily="18" charset="0"/>
                      </a:endParaRPr>
                    </a:p>
                    <a:p>
                      <a:pPr>
                        <a:lnSpc>
                          <a:spcPct val="115000"/>
                        </a:lnSpc>
                        <a:spcAft>
                          <a:spcPts val="0"/>
                        </a:spcAft>
                      </a:pPr>
                      <a:r>
                        <a:rPr lang="ro-RO" sz="1300">
                          <a:effectLst/>
                          <a:latin typeface="Times New Roman" pitchFamily="18" charset="0"/>
                          <a:cs typeface="Times New Roman" pitchFamily="18" charset="0"/>
                        </a:rPr>
                        <a:t>veniţi</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o-RO" sz="1300">
                          <a:effectLst/>
                          <a:latin typeface="Times New Roman" pitchFamily="18" charset="0"/>
                          <a:cs typeface="Times New Roman" pitchFamily="18" charset="0"/>
                        </a:rPr>
                        <a:t>Reinte</a:t>
                      </a:r>
                      <a:endParaRPr lang="ro-RO" sz="1200">
                        <a:effectLst/>
                        <a:latin typeface="Times New Roman" pitchFamily="18" charset="0"/>
                        <a:cs typeface="Times New Roman" pitchFamily="18" charset="0"/>
                      </a:endParaRPr>
                    </a:p>
                    <a:p>
                      <a:pPr>
                        <a:lnSpc>
                          <a:spcPct val="115000"/>
                        </a:lnSpc>
                        <a:spcAft>
                          <a:spcPts val="0"/>
                        </a:spcAft>
                      </a:pPr>
                      <a:r>
                        <a:rPr lang="ro-RO" sz="1300">
                          <a:effectLst/>
                          <a:latin typeface="Times New Roman" pitchFamily="18" charset="0"/>
                          <a:cs typeface="Times New Roman" pitchFamily="18" charset="0"/>
                        </a:rPr>
                        <a:t>graţi în  familie,  societate</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o-RO" sz="1300" dirty="0">
                          <a:effectLst/>
                          <a:latin typeface="Times New Roman" pitchFamily="18" charset="0"/>
                          <a:cs typeface="Times New Roman" pitchFamily="18" charset="0"/>
                        </a:rPr>
                        <a:t>Situaţii  excepţionale (deces)</a:t>
                      </a:r>
                      <a:endParaRPr lang="ro-RO" sz="12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s-ES" sz="1300">
                          <a:effectLst/>
                          <a:latin typeface="Times New Roman" pitchFamily="18" charset="0"/>
                          <a:cs typeface="Times New Roman" pitchFamily="18" charset="0"/>
                        </a:rPr>
                        <a:t>№.</a:t>
                      </a:r>
                      <a:r>
                        <a:rPr lang="ro-RO" sz="1300">
                          <a:effectLst/>
                          <a:latin typeface="Times New Roman" pitchFamily="18" charset="0"/>
                          <a:cs typeface="Times New Roman" pitchFamily="18" charset="0"/>
                        </a:rPr>
                        <a:t> de copii  plasaţi de  urgenţă</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s-ES" sz="1300">
                          <a:effectLst/>
                          <a:latin typeface="Times New Roman" pitchFamily="18" charset="0"/>
                          <a:cs typeface="Times New Roman" pitchFamily="18" charset="0"/>
                        </a:rPr>
                        <a:t>№ </a:t>
                      </a:r>
                      <a:r>
                        <a:rPr lang="ro-RO" sz="1300">
                          <a:effectLst/>
                          <a:latin typeface="Times New Roman" pitchFamily="18" charset="0"/>
                          <a:cs typeface="Times New Roman" pitchFamily="18" charset="0"/>
                        </a:rPr>
                        <a:t>.de</a:t>
                      </a:r>
                      <a:endParaRPr lang="ro-RO" sz="1200">
                        <a:effectLst/>
                        <a:latin typeface="Times New Roman" pitchFamily="18" charset="0"/>
                        <a:cs typeface="Times New Roman" pitchFamily="18" charset="0"/>
                      </a:endParaRPr>
                    </a:p>
                    <a:p>
                      <a:pPr>
                        <a:lnSpc>
                          <a:spcPct val="115000"/>
                        </a:lnSpc>
                        <a:spcAft>
                          <a:spcPts val="0"/>
                        </a:spcAft>
                      </a:pPr>
                      <a:r>
                        <a:rPr lang="ro-RO" sz="1300">
                          <a:effectLst/>
                          <a:latin typeface="Times New Roman" pitchFamily="18" charset="0"/>
                          <a:cs typeface="Times New Roman" pitchFamily="18" charset="0"/>
                        </a:rPr>
                        <a:t>copii  la  data </a:t>
                      </a:r>
                      <a:endParaRPr lang="ro-RO" sz="1200">
                        <a:effectLst/>
                        <a:latin typeface="Times New Roman" pitchFamily="18" charset="0"/>
                        <a:cs typeface="Times New Roman" pitchFamily="18" charset="0"/>
                      </a:endParaRPr>
                    </a:p>
                    <a:p>
                      <a:pPr>
                        <a:lnSpc>
                          <a:spcPct val="115000"/>
                        </a:lnSpc>
                        <a:spcAft>
                          <a:spcPts val="0"/>
                        </a:spcAft>
                      </a:pPr>
                      <a:r>
                        <a:rPr lang="ro-RO" sz="1300">
                          <a:effectLst/>
                          <a:latin typeface="Times New Roman" pitchFamily="18" charset="0"/>
                          <a:cs typeface="Times New Roman" pitchFamily="18" charset="0"/>
                        </a:rPr>
                        <a:t>de  31.12.19</a:t>
                      </a:r>
                      <a:endParaRPr lang="ro-RO" sz="120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1429244">
                <a:tc>
                  <a:txBody>
                    <a:bodyPr/>
                    <a:lstStyle/>
                    <a:p>
                      <a:pPr algn="ctr">
                        <a:lnSpc>
                          <a:spcPct val="115000"/>
                        </a:lnSpc>
                        <a:spcAft>
                          <a:spcPts val="0"/>
                        </a:spcAft>
                      </a:pPr>
                      <a:r>
                        <a:rPr lang="ro-RO" sz="1300" dirty="0">
                          <a:effectLst/>
                          <a:latin typeface="Times New Roman" pitchFamily="18" charset="0"/>
                          <a:cs typeface="Times New Roman" pitchFamily="18" charset="0"/>
                        </a:rPr>
                        <a:t>Complexul de servicii sociale pentru copii şi tineri  aflaţi în dificultate ,,Împreună”</a:t>
                      </a:r>
                      <a:endParaRPr lang="ro-RO" sz="1200" dirty="0">
                        <a:effectLst/>
                        <a:latin typeface="Times New Roman" pitchFamily="18" charset="0"/>
                        <a:ea typeface="Times New Roman"/>
                        <a:cs typeface="Times New Roman" pitchFamily="18" charset="0"/>
                      </a:endParaRPr>
                    </a:p>
                  </a:txBody>
                  <a:tcPr marL="68580" marR="68580" marT="0" marB="0"/>
                </a:tc>
                <a:tc>
                  <a:txBody>
                    <a:bodyPr/>
                    <a:lstStyle/>
                    <a:p>
                      <a:pPr lvl="0"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r>
                        <a:rPr lang="ro-RO" sz="1100" b="1" dirty="0" smtClean="0">
                          <a:solidFill>
                            <a:schemeClr val="tx1"/>
                          </a:solidFill>
                          <a:effectLst/>
                          <a:latin typeface="Times New Roman" pitchFamily="18" charset="0"/>
                          <a:cs typeface="Times New Roman" pitchFamily="18" charset="0"/>
                        </a:rPr>
                        <a:t>40</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lvl="0"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r>
                        <a:rPr lang="ro-RO" sz="1100" b="1" dirty="0" smtClean="0">
                          <a:solidFill>
                            <a:schemeClr val="tx1"/>
                          </a:solidFill>
                          <a:effectLst/>
                          <a:latin typeface="Times New Roman" pitchFamily="18" charset="0"/>
                          <a:cs typeface="Times New Roman" pitchFamily="18" charset="0"/>
                        </a:rPr>
                        <a:t>36</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lvl="0" algn="ctr">
                        <a:lnSpc>
                          <a:spcPct val="115000"/>
                        </a:lnSpc>
                        <a:spcAft>
                          <a:spcPts val="0"/>
                        </a:spcAft>
                      </a:pPr>
                      <a:endParaRPr lang="ro-RO" sz="12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2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2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r>
                        <a:rPr lang="ro-RO" sz="1200" b="1" dirty="0" smtClean="0">
                          <a:solidFill>
                            <a:schemeClr val="tx1"/>
                          </a:solidFill>
                          <a:effectLst/>
                          <a:latin typeface="Times New Roman" pitchFamily="18" charset="0"/>
                          <a:cs typeface="Times New Roman" pitchFamily="18" charset="0"/>
                        </a:rPr>
                        <a:t>2</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lvl="0" algn="ctr">
                        <a:lnSpc>
                          <a:spcPct val="115000"/>
                        </a:lnSpc>
                        <a:spcAft>
                          <a:spcPts val="0"/>
                        </a:spcAft>
                      </a:pPr>
                      <a:endParaRPr lang="ro-RO" sz="12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2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2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r>
                        <a:rPr lang="ro-RO" sz="1200" b="1" dirty="0" smtClean="0">
                          <a:solidFill>
                            <a:schemeClr val="tx1"/>
                          </a:solidFill>
                          <a:effectLst/>
                          <a:latin typeface="Times New Roman" pitchFamily="18" charset="0"/>
                          <a:cs typeface="Times New Roman" pitchFamily="18" charset="0"/>
                        </a:rPr>
                        <a:t>3</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lvl="0" algn="ctr">
                        <a:lnSpc>
                          <a:spcPct val="115000"/>
                        </a:lnSpc>
                        <a:spcAft>
                          <a:spcPts val="0"/>
                        </a:spcAft>
                      </a:pPr>
                      <a:endParaRPr lang="ro-RO" sz="12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2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2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r>
                        <a:rPr lang="ro-RO" sz="1200" b="1" dirty="0" smtClean="0">
                          <a:solidFill>
                            <a:schemeClr val="tx1"/>
                          </a:solidFill>
                          <a:effectLst/>
                          <a:latin typeface="Times New Roman" pitchFamily="18" charset="0"/>
                          <a:cs typeface="Times New Roman" pitchFamily="18" charset="0"/>
                        </a:rPr>
                        <a:t>0</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lvl="0"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lvl="0" algn="ctr">
                        <a:lnSpc>
                          <a:spcPct val="115000"/>
                        </a:lnSpc>
                        <a:spcAft>
                          <a:spcPts val="0"/>
                        </a:spcAft>
                      </a:pPr>
                      <a:r>
                        <a:rPr lang="ro-RO" sz="1100" b="1" dirty="0" smtClean="0">
                          <a:solidFill>
                            <a:schemeClr val="tx1"/>
                          </a:solidFill>
                          <a:effectLst/>
                          <a:latin typeface="Times New Roman" pitchFamily="18" charset="0"/>
                          <a:cs typeface="Times New Roman" pitchFamily="18" charset="0"/>
                        </a:rPr>
                        <a:t>0</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lvl="0" algn="ctr">
                        <a:lnSpc>
                          <a:spcPct val="115000"/>
                        </a:lnSpc>
                        <a:spcAft>
                          <a:spcPts val="0"/>
                        </a:spcAft>
                      </a:pPr>
                      <a:endParaRPr lang="ro-RO" sz="1100"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100" dirty="0" smtClean="0">
                        <a:solidFill>
                          <a:schemeClr val="tx1"/>
                        </a:solidFill>
                        <a:effectLst/>
                        <a:latin typeface="Times New Roman" pitchFamily="18" charset="0"/>
                        <a:cs typeface="Times New Roman" pitchFamily="18" charset="0"/>
                      </a:endParaRPr>
                    </a:p>
                    <a:p>
                      <a:pPr lvl="0" algn="ctr">
                        <a:lnSpc>
                          <a:spcPct val="115000"/>
                        </a:lnSpc>
                        <a:spcAft>
                          <a:spcPts val="0"/>
                        </a:spcAft>
                      </a:pPr>
                      <a:endParaRPr lang="ro-RO" sz="1100" dirty="0" smtClean="0">
                        <a:solidFill>
                          <a:schemeClr val="tx1"/>
                        </a:solidFill>
                        <a:effectLst/>
                        <a:latin typeface="Times New Roman" pitchFamily="18" charset="0"/>
                        <a:cs typeface="Times New Roman" pitchFamily="18" charset="0"/>
                      </a:endParaRPr>
                    </a:p>
                    <a:p>
                      <a:pPr lvl="0" algn="ctr">
                        <a:lnSpc>
                          <a:spcPct val="115000"/>
                        </a:lnSpc>
                        <a:spcAft>
                          <a:spcPts val="0"/>
                        </a:spcAft>
                      </a:pPr>
                      <a:r>
                        <a:rPr lang="ro-RO" sz="1100" dirty="0" smtClean="0">
                          <a:solidFill>
                            <a:schemeClr val="tx1"/>
                          </a:solidFill>
                          <a:effectLst/>
                          <a:latin typeface="Times New Roman" pitchFamily="18" charset="0"/>
                          <a:cs typeface="Times New Roman" pitchFamily="18" charset="0"/>
                        </a:rPr>
                        <a:t>35</a:t>
                      </a:r>
                      <a:endParaRPr lang="ro-RO" sz="1200" dirty="0">
                        <a:solidFill>
                          <a:schemeClr val="tx1"/>
                        </a:solidFill>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1"/>
                  </a:ext>
                </a:extLst>
              </a:tr>
              <a:tr h="526818">
                <a:tc>
                  <a:txBody>
                    <a:bodyPr/>
                    <a:lstStyle/>
                    <a:p>
                      <a:pPr>
                        <a:lnSpc>
                          <a:spcPct val="115000"/>
                        </a:lnSpc>
                        <a:spcAft>
                          <a:spcPts val="0"/>
                        </a:spcAft>
                      </a:pPr>
                      <a:r>
                        <a:rPr lang="ro-RO" sz="1300">
                          <a:effectLst/>
                          <a:latin typeface="Times New Roman" pitchFamily="18" charset="0"/>
                          <a:cs typeface="Times New Roman" pitchFamily="18" charset="0"/>
                        </a:rPr>
                        <a:t>Centrul  de  servicii  de  zi</a:t>
                      </a:r>
                      <a:endParaRPr lang="ro-RO" sz="12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algn="ctr">
                        <a:lnSpc>
                          <a:spcPct val="115000"/>
                        </a:lnSpc>
                        <a:spcAft>
                          <a:spcPts val="0"/>
                        </a:spcAft>
                      </a:pPr>
                      <a:r>
                        <a:rPr lang="ro-RO" sz="1100" b="1" dirty="0" smtClean="0">
                          <a:solidFill>
                            <a:schemeClr val="tx1"/>
                          </a:solidFill>
                          <a:effectLst/>
                          <a:latin typeface="Times New Roman" pitchFamily="18" charset="0"/>
                          <a:cs typeface="Times New Roman" pitchFamily="18" charset="0"/>
                        </a:rPr>
                        <a:t>60</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algn="ctr">
                        <a:lnSpc>
                          <a:spcPct val="115000"/>
                        </a:lnSpc>
                        <a:spcAft>
                          <a:spcPts val="0"/>
                        </a:spcAft>
                      </a:pPr>
                      <a:r>
                        <a:rPr lang="ro-RO" sz="1100" b="1" dirty="0" smtClean="0">
                          <a:solidFill>
                            <a:schemeClr val="tx1"/>
                          </a:solidFill>
                          <a:effectLst/>
                          <a:latin typeface="Times New Roman" pitchFamily="18" charset="0"/>
                          <a:cs typeface="Times New Roman" pitchFamily="18" charset="0"/>
                        </a:rPr>
                        <a:t>56</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200" b="1">
                          <a:solidFill>
                            <a:schemeClr val="tx1"/>
                          </a:solidFill>
                          <a:effectLst/>
                          <a:latin typeface="Times New Roman" pitchFamily="18" charset="0"/>
                          <a:cs typeface="Times New Roman" pitchFamily="18" charset="0"/>
                        </a:rPr>
                        <a:t> </a:t>
                      </a:r>
                      <a:endParaRPr lang="ro-RO" sz="1200" b="1">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200" b="1">
                          <a:solidFill>
                            <a:schemeClr val="tx1"/>
                          </a:solidFill>
                          <a:effectLst/>
                          <a:latin typeface="Times New Roman" pitchFamily="18" charset="0"/>
                          <a:cs typeface="Times New Roman" pitchFamily="18" charset="0"/>
                        </a:rPr>
                        <a:t> </a:t>
                      </a:r>
                      <a:endParaRPr lang="ro-RO" sz="1200" b="1">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algn="ctr">
                        <a:lnSpc>
                          <a:spcPct val="115000"/>
                        </a:lnSpc>
                        <a:spcAft>
                          <a:spcPts val="0"/>
                        </a:spcAft>
                      </a:pPr>
                      <a:r>
                        <a:rPr lang="ro-RO" sz="1100" b="1" dirty="0" smtClean="0">
                          <a:solidFill>
                            <a:schemeClr val="tx1"/>
                          </a:solidFill>
                          <a:effectLst/>
                          <a:latin typeface="Times New Roman" pitchFamily="18" charset="0"/>
                          <a:cs typeface="Times New Roman" pitchFamily="18" charset="0"/>
                        </a:rPr>
                        <a:t>-</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o-RO" sz="1200" b="1">
                          <a:solidFill>
                            <a:schemeClr val="tx1"/>
                          </a:solidFill>
                          <a:effectLst/>
                          <a:latin typeface="Times New Roman" pitchFamily="18" charset="0"/>
                          <a:cs typeface="Times New Roman" pitchFamily="18" charset="0"/>
                        </a:rPr>
                        <a:t> </a:t>
                      </a:r>
                      <a:endParaRPr lang="ro-RO" sz="1200" b="1">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endParaRPr lang="ro-RO" sz="1100" b="1" dirty="0" smtClean="0">
                        <a:solidFill>
                          <a:schemeClr val="tx1"/>
                        </a:solidFill>
                        <a:effectLst/>
                        <a:latin typeface="Times New Roman" pitchFamily="18" charset="0"/>
                        <a:cs typeface="Times New Roman" pitchFamily="18" charset="0"/>
                      </a:endParaRPr>
                    </a:p>
                    <a:p>
                      <a:pPr algn="ctr">
                        <a:lnSpc>
                          <a:spcPct val="115000"/>
                        </a:lnSpc>
                        <a:spcAft>
                          <a:spcPts val="0"/>
                        </a:spcAft>
                      </a:pPr>
                      <a:r>
                        <a:rPr lang="ro-RO" sz="1100" b="1" dirty="0" smtClean="0">
                          <a:solidFill>
                            <a:schemeClr val="tx1"/>
                          </a:solidFill>
                          <a:effectLst/>
                          <a:latin typeface="Times New Roman" pitchFamily="18" charset="0"/>
                          <a:cs typeface="Times New Roman" pitchFamily="18" charset="0"/>
                        </a:rPr>
                        <a:t>55</a:t>
                      </a:r>
                      <a:endParaRPr lang="ro-RO" sz="1200" b="1" dirty="0">
                        <a:solidFill>
                          <a:schemeClr val="tx1"/>
                        </a:solidFill>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1782813763"/>
              </p:ext>
            </p:extLst>
          </p:nvPr>
        </p:nvGraphicFramePr>
        <p:xfrm>
          <a:off x="1475656" y="4365104"/>
          <a:ext cx="7272808" cy="1086612"/>
        </p:xfrm>
        <a:graphic>
          <a:graphicData uri="http://schemas.openxmlformats.org/drawingml/2006/table">
            <a:tbl>
              <a:tblPr firstRow="1" firstCol="1" bandRow="1">
                <a:tableStyleId>{5C22544A-7EE6-4342-B048-85BDC9FD1C3A}</a:tableStyleId>
              </a:tblPr>
              <a:tblGrid>
                <a:gridCol w="639738">
                  <a:extLst>
                    <a:ext uri="{9D8B030D-6E8A-4147-A177-3AD203B41FA5}">
                      <a16:colId xmlns:a16="http://schemas.microsoft.com/office/drawing/2014/main" val="20000"/>
                    </a:ext>
                  </a:extLst>
                </a:gridCol>
                <a:gridCol w="2996666">
                  <a:extLst>
                    <a:ext uri="{9D8B030D-6E8A-4147-A177-3AD203B41FA5}">
                      <a16:colId xmlns:a16="http://schemas.microsoft.com/office/drawing/2014/main" val="20001"/>
                    </a:ext>
                  </a:extLst>
                </a:gridCol>
                <a:gridCol w="1818202">
                  <a:extLst>
                    <a:ext uri="{9D8B030D-6E8A-4147-A177-3AD203B41FA5}">
                      <a16:colId xmlns:a16="http://schemas.microsoft.com/office/drawing/2014/main" val="20002"/>
                    </a:ext>
                  </a:extLst>
                </a:gridCol>
                <a:gridCol w="1818202">
                  <a:extLst>
                    <a:ext uri="{9D8B030D-6E8A-4147-A177-3AD203B41FA5}">
                      <a16:colId xmlns:a16="http://schemas.microsoft.com/office/drawing/2014/main" val="20003"/>
                    </a:ext>
                  </a:extLst>
                </a:gridCol>
              </a:tblGrid>
              <a:tr h="0">
                <a:tc>
                  <a:txBody>
                    <a:bodyPr/>
                    <a:lstStyle/>
                    <a:p>
                      <a:pPr algn="ctr">
                        <a:lnSpc>
                          <a:spcPct val="115000"/>
                        </a:lnSpc>
                        <a:spcAft>
                          <a:spcPts val="0"/>
                        </a:spcAft>
                      </a:pPr>
                      <a:r>
                        <a:rPr lang="ro-RO" sz="1200" dirty="0">
                          <a:effectLst/>
                        </a:rPr>
                        <a:t>Nr. d/o</a:t>
                      </a:r>
                      <a:endParaRPr lang="ro-RO"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o-RO" sz="1200">
                          <a:effectLst/>
                        </a:rPr>
                        <a:t>Nr. beneficiarilor  integraţi  în  societate  şi  angajaţi   pe  piaţa  muncii</a:t>
                      </a:r>
                      <a:endParaRPr lang="ro-RO" sz="1100">
                        <a:effectLst/>
                      </a:endParaRPr>
                    </a:p>
                    <a:p>
                      <a:pPr algn="ctr">
                        <a:lnSpc>
                          <a:spcPct val="115000"/>
                        </a:lnSpc>
                        <a:spcAft>
                          <a:spcPts val="0"/>
                        </a:spcAft>
                      </a:pPr>
                      <a:r>
                        <a:rPr lang="ro-RO" sz="1200">
                          <a:effectLst/>
                        </a:rPr>
                        <a:t> </a:t>
                      </a:r>
                      <a:endParaRPr lang="ro-R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ro-RO" sz="1200" dirty="0">
                          <a:effectLst/>
                        </a:rPr>
                        <a:t>Nr. beneficiarilor încadrați   în  sistemul  de învățământ</a:t>
                      </a:r>
                      <a:endParaRPr lang="ro-RO"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o-RO" sz="1200">
                          <a:effectLst/>
                        </a:rPr>
                        <a:t>Nr. de copii incluși   în  sistemul  educaţional    (Centrul ,,CASA MEA”)</a:t>
                      </a:r>
                      <a:endParaRPr lang="ro-RO" sz="1100">
                        <a:effectLst/>
                      </a:endParaRPr>
                    </a:p>
                    <a:p>
                      <a:pPr algn="ctr">
                        <a:lnSpc>
                          <a:spcPct val="115000"/>
                        </a:lnSpc>
                        <a:spcAft>
                          <a:spcPts val="0"/>
                        </a:spcAft>
                      </a:pPr>
                      <a:r>
                        <a:rPr lang="ro-RO" sz="1200">
                          <a:effectLst/>
                        </a:rPr>
                        <a:t> </a:t>
                      </a:r>
                      <a:endParaRPr lang="ro-RO"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marL="342900" lvl="0" indent="-342900" algn="ctr">
                        <a:lnSpc>
                          <a:spcPct val="115000"/>
                        </a:lnSpc>
                        <a:spcAft>
                          <a:spcPts val="0"/>
                        </a:spcAft>
                        <a:buFont typeface="+mj-lt"/>
                        <a:buAutoNum type="arabicPeriod"/>
                      </a:pPr>
                      <a:r>
                        <a:rPr lang="ro-RO" sz="1400">
                          <a:effectLst/>
                        </a:rPr>
                        <a:t> </a:t>
                      </a:r>
                      <a:endParaRPr lang="ro-R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ro-RO" sz="1400" b="1">
                          <a:solidFill>
                            <a:schemeClr val="tx1"/>
                          </a:solidFill>
                          <a:effectLst/>
                        </a:rPr>
                        <a:t>3</a:t>
                      </a:r>
                      <a:endParaRPr lang="ro-RO" sz="1100" b="1">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o-RO" sz="1400" b="1">
                          <a:solidFill>
                            <a:schemeClr val="tx1"/>
                          </a:solidFill>
                          <a:effectLst/>
                        </a:rPr>
                        <a:t>22</a:t>
                      </a:r>
                      <a:endParaRPr lang="ro-RO" sz="1100" b="1">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o-RO" sz="1400" b="1" dirty="0">
                          <a:solidFill>
                            <a:schemeClr val="tx1"/>
                          </a:solidFill>
                          <a:effectLst/>
                        </a:rPr>
                        <a:t>10</a:t>
                      </a:r>
                      <a:endParaRPr lang="ro-RO" sz="11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5963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Autofit/>
          </a:bodyPr>
          <a:lstStyle/>
          <a:p>
            <a:pPr algn="ctr"/>
            <a:r>
              <a:rPr lang="ro-RO" sz="3600" b="1" dirty="0" smtClean="0">
                <a:latin typeface="Times New Roman" pitchFamily="18" charset="0"/>
                <a:cs typeface="Times New Roman" pitchFamily="18" charset="0"/>
              </a:rPr>
              <a:t>CENTRUL MATERNAL CAHUL</a:t>
            </a:r>
            <a:br>
              <a:rPr lang="ro-RO" sz="3600" b="1" dirty="0" smtClean="0">
                <a:latin typeface="Times New Roman" pitchFamily="18" charset="0"/>
                <a:cs typeface="Times New Roman" pitchFamily="18" charset="0"/>
              </a:rPr>
            </a:br>
            <a:endParaRPr lang="ro-RO" sz="3600" b="1" dirty="0"/>
          </a:p>
        </p:txBody>
      </p:sp>
      <p:sp>
        <p:nvSpPr>
          <p:cNvPr id="3" name="Substituent conținut 2"/>
          <p:cNvSpPr>
            <a:spLocks noGrp="1"/>
          </p:cNvSpPr>
          <p:nvPr>
            <p:ph idx="1"/>
          </p:nvPr>
        </p:nvSpPr>
        <p:spPr/>
        <p:txBody>
          <a:bodyPr>
            <a:normAutofit/>
          </a:bodyPr>
          <a:lstStyle/>
          <a:p>
            <a:r>
              <a:rPr lang="ro-RO" sz="1600" b="1" dirty="0">
                <a:latin typeface="Times New Roman" pitchFamily="18" charset="0"/>
                <a:cs typeface="Times New Roman" pitchFamily="18" charset="0"/>
              </a:rPr>
              <a:t>Centrul Maternal </a:t>
            </a:r>
            <a:r>
              <a:rPr lang="ro-RO" sz="1600" dirty="0">
                <a:latin typeface="Times New Roman" pitchFamily="18" charset="0"/>
                <a:cs typeface="Times New Roman" pitchFamily="18" charset="0"/>
              </a:rPr>
              <a:t>– Este o </a:t>
            </a:r>
            <a:r>
              <a:rPr lang="ro-RO" sz="1600" dirty="0" err="1">
                <a:latin typeface="Times New Roman" pitchFamily="18" charset="0"/>
                <a:cs typeface="Times New Roman" pitchFamily="18" charset="0"/>
              </a:rPr>
              <a:t>înstituţie</a:t>
            </a:r>
            <a:r>
              <a:rPr lang="ro-RO" sz="1600" dirty="0">
                <a:latin typeface="Times New Roman" pitchFamily="18" charset="0"/>
                <a:cs typeface="Times New Roman" pitchFamily="18" charset="0"/>
              </a:rPr>
              <a:t> publică fără posibilitate juridică din subordinea Direcţiei Asistentă Socială şi Protecţie a Familiei, scopul căreia este prestarea serviciilor de asistenţă socială la nivel comunitar femeilor cu copii în dificultate şi victimelor violenţei în familie în  vederea integrării ulterioare a acestora în propriile familii (în cazul </a:t>
            </a:r>
            <a:r>
              <a:rPr lang="ro-RO" sz="1600" dirty="0" err="1">
                <a:latin typeface="Times New Roman" pitchFamily="18" charset="0"/>
                <a:cs typeface="Times New Roman" pitchFamily="18" charset="0"/>
              </a:rPr>
              <a:t>cînd</a:t>
            </a:r>
            <a:r>
              <a:rPr lang="ro-RO" sz="1600" dirty="0">
                <a:latin typeface="Times New Roman" pitchFamily="18" charset="0"/>
                <a:cs typeface="Times New Roman" pitchFamily="18" charset="0"/>
              </a:rPr>
              <a:t> acest lucru este posibil) şi în comunitate.</a:t>
            </a:r>
          </a:p>
          <a:p>
            <a:r>
              <a:rPr lang="ro-RO" sz="1600" b="1" dirty="0" smtClean="0">
                <a:latin typeface="Times New Roman" pitchFamily="18" charset="0"/>
                <a:cs typeface="Times New Roman" pitchFamily="18" charset="0"/>
              </a:rPr>
              <a:t>1.2 </a:t>
            </a:r>
            <a:r>
              <a:rPr lang="ro-RO" sz="1600" b="1" dirty="0">
                <a:latin typeface="Times New Roman" pitchFamily="18" charset="0"/>
                <a:cs typeface="Times New Roman" pitchFamily="18" charset="0"/>
              </a:rPr>
              <a:t>Misiunea Centrului </a:t>
            </a:r>
            <a:r>
              <a:rPr lang="ro-RO" sz="1600" dirty="0">
                <a:latin typeface="Times New Roman" pitchFamily="18" charset="0"/>
                <a:cs typeface="Times New Roman" pitchFamily="18" charset="0"/>
              </a:rPr>
              <a:t>este prevenirea abandonului copilului prin oferirea unui mediu </a:t>
            </a:r>
            <a:r>
              <a:rPr lang="ro-RO" sz="1600" dirty="0" err="1">
                <a:latin typeface="Times New Roman" pitchFamily="18" charset="0"/>
                <a:cs typeface="Times New Roman" pitchFamily="18" charset="0"/>
              </a:rPr>
              <a:t>suportiv</a:t>
            </a:r>
            <a:r>
              <a:rPr lang="ro-RO" sz="1600" dirty="0">
                <a:latin typeface="Times New Roman" pitchFamily="18" charset="0"/>
                <a:cs typeface="Times New Roman" pitchFamily="18" charset="0"/>
              </a:rPr>
              <a:t> cuplului mamă – copil aflat în dificultate, dezvoltarea abilităţilor parentale ale mamei şi medierea </a:t>
            </a:r>
            <a:r>
              <a:rPr lang="ro-RO" sz="1600" dirty="0" err="1">
                <a:latin typeface="Times New Roman" pitchFamily="18" charset="0"/>
                <a:cs typeface="Times New Roman" pitchFamily="18" charset="0"/>
              </a:rPr>
              <a:t>relaţilor</a:t>
            </a:r>
            <a:r>
              <a:rPr lang="ro-RO" sz="1600" dirty="0">
                <a:latin typeface="Times New Roman" pitchFamily="18" charset="0"/>
                <a:cs typeface="Times New Roman" pitchFamily="18" charset="0"/>
              </a:rPr>
              <a:t> cu familia extinsă în vederea reintegrării în mediul </a:t>
            </a:r>
            <a:r>
              <a:rPr lang="ro-RO" sz="1600" dirty="0" err="1">
                <a:latin typeface="Times New Roman" pitchFamily="18" charset="0"/>
                <a:cs typeface="Times New Roman" pitchFamily="18" charset="0"/>
              </a:rPr>
              <a:t>socio-</a:t>
            </a:r>
            <a:r>
              <a:rPr lang="ro-RO" sz="1600" dirty="0">
                <a:latin typeface="Times New Roman" pitchFamily="18" charset="0"/>
                <a:cs typeface="Times New Roman" pitchFamily="18" charset="0"/>
              </a:rPr>
              <a:t> familial al acesteia.</a:t>
            </a:r>
          </a:p>
          <a:p>
            <a:endParaRPr lang="ro-RO" sz="1600" b="1" dirty="0" smtClean="0">
              <a:latin typeface="Times New Roman" pitchFamily="18" charset="0"/>
              <a:cs typeface="Times New Roman" pitchFamily="18" charset="0"/>
            </a:endParaRPr>
          </a:p>
          <a:p>
            <a:r>
              <a:rPr lang="ro-RO" sz="1600" b="1" dirty="0" smtClean="0">
                <a:latin typeface="Times New Roman" pitchFamily="18" charset="0"/>
                <a:cs typeface="Times New Roman" pitchFamily="18" charset="0"/>
              </a:rPr>
              <a:t>Servicii </a:t>
            </a:r>
            <a:r>
              <a:rPr lang="ro-RO" sz="1600" b="1" dirty="0">
                <a:latin typeface="Times New Roman" pitchFamily="18" charset="0"/>
                <a:cs typeface="Times New Roman" pitchFamily="18" charset="0"/>
              </a:rPr>
              <a:t>în cadrul Centrului Maternal</a:t>
            </a:r>
          </a:p>
          <a:p>
            <a:r>
              <a:rPr lang="ro-RO" sz="1600" dirty="0">
                <a:latin typeface="Times New Roman" pitchFamily="18" charset="0"/>
                <a:cs typeface="Times New Roman" pitchFamily="18" charset="0"/>
              </a:rPr>
              <a:t>- Asistenţă socială.</a:t>
            </a:r>
          </a:p>
          <a:p>
            <a:r>
              <a:rPr lang="ro-RO" sz="1600" dirty="0">
                <a:latin typeface="Times New Roman" pitchFamily="18" charset="0"/>
                <a:cs typeface="Times New Roman" pitchFamily="18" charset="0"/>
              </a:rPr>
              <a:t>- Asistenţă psihologică</a:t>
            </a:r>
          </a:p>
          <a:p>
            <a:r>
              <a:rPr lang="ro-RO" sz="1600" dirty="0">
                <a:latin typeface="Times New Roman" pitchFamily="18" charset="0"/>
                <a:cs typeface="Times New Roman" pitchFamily="18" charset="0"/>
              </a:rPr>
              <a:t>- </a:t>
            </a:r>
            <a:r>
              <a:rPr lang="ro-RO" sz="1600" dirty="0" err="1">
                <a:latin typeface="Times New Roman" pitchFamily="18" charset="0"/>
                <a:cs typeface="Times New Roman" pitchFamily="18" charset="0"/>
              </a:rPr>
              <a:t>Activităti</a:t>
            </a:r>
            <a:r>
              <a:rPr lang="ro-RO" sz="1600" dirty="0">
                <a:latin typeface="Times New Roman" pitchFamily="18" charset="0"/>
                <a:cs typeface="Times New Roman" pitchFamily="18" charset="0"/>
              </a:rPr>
              <a:t> pedagogice</a:t>
            </a:r>
          </a:p>
          <a:p>
            <a:r>
              <a:rPr lang="ro-RO" sz="1600" dirty="0">
                <a:latin typeface="Times New Roman" pitchFamily="18" charset="0"/>
                <a:cs typeface="Times New Roman" pitchFamily="18" charset="0"/>
              </a:rPr>
              <a:t>- Asistenţă medicală</a:t>
            </a:r>
          </a:p>
          <a:p>
            <a:pPr lvl="0"/>
            <a:r>
              <a:rPr lang="ro-RO" sz="1600" dirty="0">
                <a:latin typeface="Times New Roman" pitchFamily="18" charset="0"/>
                <a:cs typeface="Times New Roman" pitchFamily="18" charset="0"/>
              </a:rPr>
              <a:t>- </a:t>
            </a:r>
            <a:r>
              <a:rPr lang="ro-RO" sz="1600" dirty="0" err="1">
                <a:latin typeface="Times New Roman" pitchFamily="18" charset="0"/>
                <a:cs typeface="Times New Roman" pitchFamily="18" charset="0"/>
              </a:rPr>
              <a:t>Serviicii</a:t>
            </a:r>
            <a:r>
              <a:rPr lang="ro-RO" sz="1600" dirty="0">
                <a:latin typeface="Times New Roman" pitchFamily="18" charset="0"/>
                <a:cs typeface="Times New Roman" pitchFamily="18" charset="0"/>
              </a:rPr>
              <a:t> asistenţă socială (gardă de noapte)</a:t>
            </a:r>
          </a:p>
          <a:p>
            <a:pPr marL="82296" indent="0">
              <a:buNone/>
            </a:pPr>
            <a:endParaRPr lang="ro-RO" sz="16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955730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435608" y="620688"/>
            <a:ext cx="7498080" cy="5627712"/>
          </a:xfrm>
        </p:spPr>
        <p:txBody>
          <a:bodyPr>
            <a:normAutofit fontScale="62500" lnSpcReduction="20000"/>
          </a:bodyPr>
          <a:lstStyle/>
          <a:p>
            <a:pPr marL="82296" indent="0">
              <a:buNone/>
            </a:pPr>
            <a:r>
              <a:rPr lang="ro-RO" dirty="0">
                <a:latin typeface="Times New Roman" pitchFamily="18" charset="0"/>
                <a:cs typeface="Times New Roman" pitchFamily="18" charset="0"/>
              </a:rPr>
              <a:t>În perioada anului </a:t>
            </a:r>
            <a:r>
              <a:rPr lang="ro-RO" b="1" dirty="0">
                <a:latin typeface="Times New Roman" pitchFamily="18" charset="0"/>
                <a:cs typeface="Times New Roman" pitchFamily="18" charset="0"/>
              </a:rPr>
              <a:t>2019</a:t>
            </a:r>
            <a:r>
              <a:rPr lang="ro-RO" dirty="0">
                <a:latin typeface="Times New Roman" pitchFamily="18" charset="0"/>
                <a:cs typeface="Times New Roman" pitchFamily="18" charset="0"/>
              </a:rPr>
              <a:t> de serviciile Centrului Maternal au beneficiat:</a:t>
            </a:r>
          </a:p>
          <a:p>
            <a:pPr marL="82296" indent="0">
              <a:buNone/>
            </a:pPr>
            <a:r>
              <a:rPr lang="ro-RO" b="1" dirty="0">
                <a:latin typeface="Times New Roman" pitchFamily="18" charset="0"/>
                <a:cs typeface="Times New Roman" pitchFamily="18" charset="0"/>
              </a:rPr>
              <a:t>- 11 mame şi 23 copii</a:t>
            </a:r>
            <a:endParaRPr lang="en-US" b="1" dirty="0">
              <a:latin typeface="Times New Roman" pitchFamily="18" charset="0"/>
              <a:cs typeface="Times New Roman" pitchFamily="18" charset="0"/>
            </a:endParaRPr>
          </a:p>
          <a:p>
            <a:pPr marL="82296" indent="0">
              <a:buNone/>
            </a:pPr>
            <a:r>
              <a:rPr lang="ro-RO" dirty="0">
                <a:latin typeface="Times New Roman" pitchFamily="18" charset="0"/>
                <a:cs typeface="Times New Roman" pitchFamily="18" charset="0"/>
              </a:rPr>
              <a:t>În perioada </a:t>
            </a:r>
            <a:r>
              <a:rPr lang="ro-RO" b="1" dirty="0">
                <a:latin typeface="Times New Roman" pitchFamily="18" charset="0"/>
                <a:cs typeface="Times New Roman" pitchFamily="18" charset="0"/>
              </a:rPr>
              <a:t>semestrului I 2020 </a:t>
            </a:r>
            <a:r>
              <a:rPr lang="ro-RO" dirty="0">
                <a:latin typeface="Times New Roman" pitchFamily="18" charset="0"/>
                <a:cs typeface="Times New Roman" pitchFamily="18" charset="0"/>
              </a:rPr>
              <a:t>de serviciile Centrului Maternal au beneficiat:</a:t>
            </a:r>
          </a:p>
          <a:p>
            <a:pPr>
              <a:buFontTx/>
              <a:buChar char="-"/>
            </a:pPr>
            <a:r>
              <a:rPr lang="ro-RO" b="1" dirty="0">
                <a:latin typeface="Times New Roman" pitchFamily="18" charset="0"/>
                <a:cs typeface="Times New Roman" pitchFamily="18" charset="0"/>
              </a:rPr>
              <a:t>5 mame şi 8 </a:t>
            </a:r>
            <a:r>
              <a:rPr lang="ro-RO" b="1" dirty="0" smtClean="0">
                <a:latin typeface="Times New Roman" pitchFamily="18" charset="0"/>
                <a:cs typeface="Times New Roman" pitchFamily="18" charset="0"/>
              </a:rPr>
              <a:t>copii</a:t>
            </a:r>
          </a:p>
          <a:p>
            <a:pPr marL="82296" indent="0" algn="just">
              <a:buNone/>
            </a:pPr>
            <a:r>
              <a:rPr lang="ro-RO" dirty="0" smtClean="0">
                <a:latin typeface="Times New Roman" pitchFamily="18" charset="0"/>
                <a:cs typeface="Times New Roman" pitchFamily="18" charset="0"/>
              </a:rPr>
              <a:t>	În </a:t>
            </a:r>
            <a:r>
              <a:rPr lang="ro-RO" dirty="0">
                <a:latin typeface="Times New Roman" pitchFamily="18" charset="0"/>
                <a:cs typeface="Times New Roman" pitchFamily="18" charset="0"/>
              </a:rPr>
              <a:t>perioada anului 2019 și I semestru al anului 2020, conform Planului de activitate a Centrului Maternal, săptămânal au fost organizate şedinţe organizatorice cu specialiştii centrului, la care au fost planificate </a:t>
            </a:r>
            <a:r>
              <a:rPr lang="ro-RO" dirty="0" smtClean="0">
                <a:latin typeface="Times New Roman" pitchFamily="18" charset="0"/>
                <a:cs typeface="Times New Roman" pitchFamily="18" charset="0"/>
              </a:rPr>
              <a:t>activităţile. </a:t>
            </a:r>
            <a:r>
              <a:rPr lang="ro-RO" dirty="0">
                <a:latin typeface="Times New Roman" pitchFamily="18" charset="0"/>
                <a:cs typeface="Times New Roman" pitchFamily="18" charset="0"/>
              </a:rPr>
              <a:t>La şedinţe s-au discutat problemele urgente despre situaţia beneficiarelor plasate în Centru, </a:t>
            </a:r>
            <a:r>
              <a:rPr lang="ro-RO" dirty="0" smtClean="0">
                <a:latin typeface="Times New Roman" pitchFamily="18" charset="0"/>
                <a:cs typeface="Times New Roman" pitchFamily="18" charset="0"/>
              </a:rPr>
              <a:t>planurile individuale </a:t>
            </a:r>
            <a:r>
              <a:rPr lang="ro-RO" dirty="0">
                <a:latin typeface="Times New Roman" pitchFamily="18" charset="0"/>
                <a:cs typeface="Times New Roman" pitchFamily="18" charset="0"/>
              </a:rPr>
              <a:t>de servicii, a fost </a:t>
            </a:r>
            <a:r>
              <a:rPr lang="ro-RO" dirty="0" smtClean="0">
                <a:latin typeface="Times New Roman" pitchFamily="18" charset="0"/>
                <a:cs typeface="Times New Roman" pitchFamily="18" charset="0"/>
              </a:rPr>
              <a:t>aprobate graficele </a:t>
            </a:r>
            <a:r>
              <a:rPr lang="ro-RO" dirty="0">
                <a:latin typeface="Times New Roman" pitchFamily="18" charset="0"/>
                <a:cs typeface="Times New Roman" pitchFamily="18" charset="0"/>
              </a:rPr>
              <a:t>de </a:t>
            </a:r>
            <a:r>
              <a:rPr lang="ro-RO" dirty="0" smtClean="0">
                <a:latin typeface="Times New Roman" pitchFamily="18" charset="0"/>
                <a:cs typeface="Times New Roman" pitchFamily="18" charset="0"/>
              </a:rPr>
              <a:t>servicii </a:t>
            </a:r>
            <a:r>
              <a:rPr lang="ro-RO" dirty="0">
                <a:latin typeface="Times New Roman" pitchFamily="18" charset="0"/>
                <a:cs typeface="Times New Roman" pitchFamily="18" charset="0"/>
              </a:rPr>
              <a:t>ş.a.. </a:t>
            </a:r>
            <a:endParaRPr lang="ro-RO" dirty="0" smtClean="0">
              <a:latin typeface="Times New Roman" pitchFamily="18" charset="0"/>
              <a:cs typeface="Times New Roman" pitchFamily="18" charset="0"/>
            </a:endParaRPr>
          </a:p>
          <a:p>
            <a:pPr marL="82296" indent="0" algn="just">
              <a:buNone/>
            </a:pPr>
            <a:r>
              <a:rPr lang="ro-RO" dirty="0">
                <a:latin typeface="Times New Roman" pitchFamily="18" charset="0"/>
                <a:cs typeface="Times New Roman" pitchFamily="18" charset="0"/>
              </a:rPr>
              <a:t>	</a:t>
            </a:r>
            <a:r>
              <a:rPr lang="ro-RO" dirty="0" smtClean="0">
                <a:latin typeface="Times New Roman" pitchFamily="18" charset="0"/>
                <a:cs typeface="Times New Roman" pitchFamily="18" charset="0"/>
              </a:rPr>
              <a:t>Colaboratorii </a:t>
            </a:r>
            <a:r>
              <a:rPr lang="ro-RO" dirty="0">
                <a:latin typeface="Times New Roman" pitchFamily="18" charset="0"/>
                <a:cs typeface="Times New Roman" pitchFamily="18" charset="0"/>
              </a:rPr>
              <a:t>Centrului au venit cu sugestii şi recomandări pentru eficientizarea activităţii Centrului. De asemenea au fost organizate şedinţe organizatorice cu asistenţii sociali (gardă de noapte), la care au fost discutate diverse probleme organizatorice, aprobarea graficului de lucru lunar, responsabilităţile specialiştilor conform fişei de post, comportamentul beneficiarelor în Centru ş.a.. </a:t>
            </a:r>
          </a:p>
          <a:p>
            <a:endParaRPr lang="ro-RO" dirty="0"/>
          </a:p>
        </p:txBody>
      </p:sp>
    </p:spTree>
    <p:extLst>
      <p:ext uri="{BB962C8B-B14F-4D97-AF65-F5344CB8AC3E}">
        <p14:creationId xmlns:p14="http://schemas.microsoft.com/office/powerpoint/2010/main" val="24289813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ro-RO" sz="3600" b="1" dirty="0" smtClean="0">
                <a:latin typeface="Times New Roman" pitchFamily="18" charset="0"/>
                <a:cs typeface="Times New Roman" pitchFamily="18" charset="0"/>
              </a:rPr>
              <a:t>CENTRUL DE ASISTENȚĂ SOCIALĂ DE ZI PENTRU COPII</a:t>
            </a:r>
            <a:r>
              <a:rPr lang="ro-RO" sz="4400" dirty="0">
                <a:latin typeface="Times New Roman" pitchFamily="18" charset="0"/>
                <a:cs typeface="Times New Roman" pitchFamily="18" charset="0"/>
              </a:rPr>
              <a:t/>
            </a:r>
            <a:br>
              <a:rPr lang="ro-RO" sz="4400" dirty="0">
                <a:latin typeface="Times New Roman" pitchFamily="18" charset="0"/>
                <a:cs typeface="Times New Roman" pitchFamily="18" charset="0"/>
              </a:rPr>
            </a:br>
            <a:endParaRPr lang="ro-RO" dirty="0"/>
          </a:p>
        </p:txBody>
      </p:sp>
      <p:sp>
        <p:nvSpPr>
          <p:cNvPr id="3" name="Substituent conținut 2"/>
          <p:cNvSpPr>
            <a:spLocks noGrp="1"/>
          </p:cNvSpPr>
          <p:nvPr>
            <p:ph idx="1"/>
          </p:nvPr>
        </p:nvSpPr>
        <p:spPr/>
        <p:txBody>
          <a:bodyPr>
            <a:normAutofit fontScale="55000" lnSpcReduction="20000"/>
          </a:bodyPr>
          <a:lstStyle/>
          <a:p>
            <a:r>
              <a:rPr lang="ro-RO" sz="2900" dirty="0">
                <a:latin typeface="Times New Roman" pitchFamily="18" charset="0"/>
                <a:cs typeface="Times New Roman" pitchFamily="18" charset="0"/>
              </a:rPr>
              <a:t>Centrul de Asistenta Sociala de Zi pentru Copii este în subordinea Direcţiei Generale Asistenţă Socială si Protecţie a Familiei. Centrul </a:t>
            </a:r>
            <a:r>
              <a:rPr lang="ro-RO" sz="2900" dirty="0" err="1">
                <a:latin typeface="Times New Roman" pitchFamily="18" charset="0"/>
                <a:cs typeface="Times New Roman" pitchFamily="18" charset="0"/>
              </a:rPr>
              <a:t>ofera</a:t>
            </a:r>
            <a:r>
              <a:rPr lang="ro-RO" sz="2900" dirty="0">
                <a:latin typeface="Times New Roman" pitchFamily="18" charset="0"/>
                <a:cs typeface="Times New Roman" pitchFamily="18" charset="0"/>
              </a:rPr>
              <a:t>  serviciul de zi pentru copii cu </a:t>
            </a:r>
            <a:r>
              <a:rPr lang="ro-RO" sz="2900" dirty="0" err="1">
                <a:latin typeface="Times New Roman" pitchFamily="18" charset="0"/>
                <a:cs typeface="Times New Roman" pitchFamily="18" charset="0"/>
              </a:rPr>
              <a:t>dizabilităţi</a:t>
            </a:r>
            <a:r>
              <a:rPr lang="ro-RO" sz="2900" dirty="0">
                <a:latin typeface="Times New Roman" pitchFamily="18" charset="0"/>
                <a:cs typeface="Times New Roman" pitchFamily="18" charset="0"/>
              </a:rPr>
              <a:t> fizice şi mintale și pentru copii cu CES.</a:t>
            </a:r>
          </a:p>
          <a:p>
            <a:r>
              <a:rPr lang="ro-RO" sz="2900" dirty="0">
                <a:latin typeface="Times New Roman" pitchFamily="18" charset="0"/>
                <a:cs typeface="Times New Roman" pitchFamily="18" charset="0"/>
              </a:rPr>
              <a:t>Serviciul de zi este un serviciu de orientare socială şi un mijloc de soluţionare a problemelor  copiilor cu </a:t>
            </a:r>
            <a:r>
              <a:rPr lang="ro-RO" sz="2900" dirty="0" err="1">
                <a:latin typeface="Times New Roman" pitchFamily="18" charset="0"/>
                <a:cs typeface="Times New Roman" pitchFamily="18" charset="0"/>
              </a:rPr>
              <a:t>dizabilităţi</a:t>
            </a:r>
            <a:r>
              <a:rPr lang="ro-RO" sz="2900" dirty="0">
                <a:latin typeface="Times New Roman" pitchFamily="18" charset="0"/>
                <a:cs typeface="Times New Roman" pitchFamily="18" charset="0"/>
              </a:rPr>
              <a:t>, care are ca scop modificarea atitudinii generale faţă de această problemă, stimularea </a:t>
            </a:r>
            <a:r>
              <a:rPr lang="ro-RO" sz="2900" dirty="0" err="1">
                <a:latin typeface="Times New Roman" pitchFamily="18" charset="0"/>
                <a:cs typeface="Times New Roman" pitchFamily="18" charset="0"/>
              </a:rPr>
              <a:t>psiho-emoţională</a:t>
            </a:r>
            <a:r>
              <a:rPr lang="ro-RO" sz="2900" dirty="0">
                <a:latin typeface="Times New Roman" pitchFamily="18" charset="0"/>
                <a:cs typeface="Times New Roman" pitchFamily="18" charset="0"/>
              </a:rPr>
              <a:t>, acordarea serviciilor sociale şi educaţionale pentru copii şi părinţii acestora. Serviciul de zi este prevăzut pentru 50 de copii dintre care 22 de copii cu </a:t>
            </a:r>
            <a:r>
              <a:rPr lang="ro-RO" sz="2900" dirty="0" err="1">
                <a:latin typeface="Times New Roman" pitchFamily="18" charset="0"/>
                <a:cs typeface="Times New Roman" pitchFamily="18" charset="0"/>
              </a:rPr>
              <a:t>dizabilităţi</a:t>
            </a:r>
            <a:r>
              <a:rPr lang="ro-RO" sz="2900" dirty="0">
                <a:latin typeface="Times New Roman" pitchFamily="18" charset="0"/>
                <a:cs typeface="Times New Roman" pitchFamily="18" charset="0"/>
              </a:rPr>
              <a:t>.   </a:t>
            </a:r>
          </a:p>
          <a:p>
            <a:r>
              <a:rPr lang="ro-RO" sz="2900" dirty="0">
                <a:latin typeface="Times New Roman" pitchFamily="18" charset="0"/>
                <a:cs typeface="Times New Roman" pitchFamily="18" charset="0"/>
              </a:rPr>
              <a:t>Copiii cu vârsta cuprinsă între 2-16 ani din mun. Cahul si din localitățile rurale: </a:t>
            </a:r>
          </a:p>
          <a:p>
            <a:r>
              <a:rPr lang="ro-RO" sz="2900" dirty="0">
                <a:latin typeface="Times New Roman" pitchFamily="18" charset="0"/>
                <a:cs typeface="Times New Roman" pitchFamily="18" charset="0"/>
              </a:rPr>
              <a:t>s. Roşu, s. </a:t>
            </a:r>
            <a:r>
              <a:rPr lang="ro-RO" sz="2900" dirty="0" err="1">
                <a:latin typeface="Times New Roman" pitchFamily="18" charset="0"/>
                <a:cs typeface="Times New Roman" pitchFamily="18" charset="0"/>
              </a:rPr>
              <a:t>Zîrneşti</a:t>
            </a:r>
            <a:r>
              <a:rPr lang="ro-RO" sz="2900" dirty="0">
                <a:latin typeface="Times New Roman" pitchFamily="18" charset="0"/>
                <a:cs typeface="Times New Roman" pitchFamily="18" charset="0"/>
              </a:rPr>
              <a:t>, s. Paicu, s. </a:t>
            </a:r>
            <a:r>
              <a:rPr lang="ro-RO" sz="2900" dirty="0" err="1">
                <a:latin typeface="Times New Roman" pitchFamily="18" charset="0"/>
                <a:cs typeface="Times New Roman" pitchFamily="18" charset="0"/>
              </a:rPr>
              <a:t>Badicul-Moldovenesc</a:t>
            </a:r>
            <a:r>
              <a:rPr lang="ro-RO" sz="2900" dirty="0">
                <a:latin typeface="Times New Roman" pitchFamily="18" charset="0"/>
                <a:cs typeface="Times New Roman" pitchFamily="18" charset="0"/>
              </a:rPr>
              <a:t>, s. Andruşul de Jos, </a:t>
            </a:r>
            <a:r>
              <a:rPr lang="ro-RO" sz="2900" dirty="0" err="1">
                <a:latin typeface="Times New Roman" pitchFamily="18" charset="0"/>
                <a:cs typeface="Times New Roman" pitchFamily="18" charset="0"/>
              </a:rPr>
              <a:t>s.Chircani</a:t>
            </a:r>
            <a:r>
              <a:rPr lang="ro-RO" sz="2900" dirty="0">
                <a:latin typeface="Times New Roman" pitchFamily="18" charset="0"/>
                <a:cs typeface="Times New Roman" pitchFamily="18" charset="0"/>
              </a:rPr>
              <a:t>, </a:t>
            </a:r>
            <a:br>
              <a:rPr lang="ro-RO" sz="2900" dirty="0">
                <a:latin typeface="Times New Roman" pitchFamily="18" charset="0"/>
                <a:cs typeface="Times New Roman" pitchFamily="18" charset="0"/>
              </a:rPr>
            </a:br>
            <a:r>
              <a:rPr lang="ro-RO" sz="2900" dirty="0">
                <a:latin typeface="Times New Roman" pitchFamily="18" charset="0"/>
                <a:cs typeface="Times New Roman" pitchFamily="18" charset="0"/>
              </a:rPr>
              <a:t>s. Tartaul de Salcie, s. </a:t>
            </a:r>
            <a:r>
              <a:rPr lang="ro-RO" sz="2900" dirty="0" err="1">
                <a:latin typeface="Times New Roman" pitchFamily="18" charset="0"/>
                <a:cs typeface="Times New Roman" pitchFamily="18" charset="0"/>
              </a:rPr>
              <a:t>Crihana-Veche</a:t>
            </a:r>
            <a:r>
              <a:rPr lang="ro-RO" sz="2900" dirty="0">
                <a:latin typeface="Times New Roman" pitchFamily="18" charset="0"/>
                <a:cs typeface="Times New Roman" pitchFamily="18" charset="0"/>
              </a:rPr>
              <a:t>, s. Manta, s. Lebedenco şi s. Larga Nouă beneficiază de serviciile Centrului de luni până vineri de la orele 8</a:t>
            </a:r>
            <a:r>
              <a:rPr lang="ro-RO" sz="2900" baseline="30000" dirty="0">
                <a:latin typeface="Times New Roman" pitchFamily="18" charset="0"/>
                <a:cs typeface="Times New Roman" pitchFamily="18" charset="0"/>
              </a:rPr>
              <a:t>00</a:t>
            </a:r>
            <a:r>
              <a:rPr lang="ro-RO" sz="2900" dirty="0">
                <a:latin typeface="Times New Roman" pitchFamily="18" charset="0"/>
                <a:cs typeface="Times New Roman" pitchFamily="18" charset="0"/>
              </a:rPr>
              <a:t> – 16</a:t>
            </a:r>
            <a:r>
              <a:rPr lang="ro-RO" sz="2900" baseline="30000" dirty="0">
                <a:latin typeface="Times New Roman" pitchFamily="18" charset="0"/>
                <a:cs typeface="Times New Roman" pitchFamily="18" charset="0"/>
              </a:rPr>
              <a:t>00</a:t>
            </a:r>
            <a:r>
              <a:rPr lang="ro-RO" sz="2900" dirty="0">
                <a:latin typeface="Times New Roman" pitchFamily="18" charset="0"/>
                <a:cs typeface="Times New Roman" pitchFamily="18" charset="0"/>
              </a:rPr>
              <a:t>. </a:t>
            </a:r>
            <a:r>
              <a:rPr lang="ro-RO" sz="2900" dirty="0" err="1">
                <a:latin typeface="Times New Roman" pitchFamily="18" charset="0"/>
                <a:cs typeface="Times New Roman" pitchFamily="18" charset="0"/>
              </a:rPr>
              <a:t>Benefeciarii</a:t>
            </a:r>
            <a:r>
              <a:rPr lang="ro-RO" sz="2900" dirty="0">
                <a:latin typeface="Times New Roman" pitchFamily="18" charset="0"/>
                <a:cs typeface="Times New Roman" pitchFamily="18" charset="0"/>
              </a:rPr>
              <a:t> sunt </a:t>
            </a:r>
            <a:r>
              <a:rPr lang="ro-RO" sz="2900" dirty="0" err="1">
                <a:latin typeface="Times New Roman" pitchFamily="18" charset="0"/>
                <a:cs typeface="Times New Roman" pitchFamily="18" charset="0"/>
              </a:rPr>
              <a:t>adusi</a:t>
            </a:r>
            <a:r>
              <a:rPr lang="ro-RO" sz="2900" dirty="0">
                <a:latin typeface="Times New Roman" pitchFamily="18" charset="0"/>
                <a:cs typeface="Times New Roman" pitchFamily="18" charset="0"/>
              </a:rPr>
              <a:t> cu rutiera Centrului din două direcţii:  Cahul – Manta – Cahul şi Cahul – Roşu – Cahul. În conformitate cu standardele minime de calitate, copiii sunt  </a:t>
            </a:r>
            <a:r>
              <a:rPr lang="ro-RO" sz="2900" dirty="0" err="1">
                <a:latin typeface="Times New Roman" pitchFamily="18" charset="0"/>
                <a:cs typeface="Times New Roman" pitchFamily="18" charset="0"/>
              </a:rPr>
              <a:t>alimentati</a:t>
            </a:r>
            <a:r>
              <a:rPr lang="ro-RO" sz="2900" dirty="0">
                <a:latin typeface="Times New Roman" pitchFamily="18" charset="0"/>
                <a:cs typeface="Times New Roman" pitchFamily="18" charset="0"/>
              </a:rPr>
              <a:t> </a:t>
            </a:r>
            <a:r>
              <a:rPr lang="ro-RO" sz="2900" dirty="0" smtClean="0">
                <a:latin typeface="Times New Roman" pitchFamily="18" charset="0"/>
                <a:cs typeface="Times New Roman" pitchFamily="18" charset="0"/>
              </a:rPr>
              <a:t>de </a:t>
            </a:r>
            <a:r>
              <a:rPr lang="ro-RO" sz="2900" dirty="0">
                <a:latin typeface="Times New Roman" pitchFamily="18" charset="0"/>
                <a:cs typeface="Times New Roman" pitchFamily="18" charset="0"/>
              </a:rPr>
              <a:t>2 ori pe zi, de asemenea  sunt propuse servicii de logopedie, </a:t>
            </a:r>
            <a:r>
              <a:rPr lang="ro-RO" sz="2900" dirty="0" err="1">
                <a:latin typeface="Times New Roman" pitchFamily="18" charset="0"/>
                <a:cs typeface="Times New Roman" pitchFamily="18" charset="0"/>
              </a:rPr>
              <a:t>kinetoterapie</a:t>
            </a:r>
            <a:r>
              <a:rPr lang="ro-RO" sz="2900" dirty="0">
                <a:latin typeface="Times New Roman" pitchFamily="18" charset="0"/>
                <a:cs typeface="Times New Roman" pitchFamily="18" charset="0"/>
              </a:rPr>
              <a:t> si activități instructiv-educative. </a:t>
            </a:r>
            <a:r>
              <a:rPr lang="it-IT" sz="2900" dirty="0">
                <a:latin typeface="Times New Roman" pitchFamily="18" charset="0"/>
                <a:cs typeface="Times New Roman" pitchFamily="18" charset="0"/>
              </a:rPr>
              <a:t>Activitățile se petrec conform unui program bine determinat cu planificări de lungă și scutră durată, luând in consideraţie capacităţile și diagnoza copiilor. Toate serviciile se prestează gratis. În anul 2019 au benefeciat de serviciile Centrului </a:t>
            </a:r>
            <a:r>
              <a:rPr lang="it-IT" sz="2900" b="1" dirty="0">
                <a:latin typeface="Times New Roman" pitchFamily="18" charset="0"/>
                <a:cs typeface="Times New Roman" pitchFamily="18" charset="0"/>
              </a:rPr>
              <a:t>30 copii cu dizabilităţi </a:t>
            </a:r>
            <a:r>
              <a:rPr lang="it-IT" sz="2900" dirty="0">
                <a:latin typeface="Times New Roman" pitchFamily="18" charset="0"/>
                <a:cs typeface="Times New Roman" pitchFamily="18" charset="0"/>
              </a:rPr>
              <a:t>din municipiul şi raionul Cahul, dintre care  6 copii au fost direcţionaţi pentru incluziunea şcolară  iar pentru 2 copii a fost sistat serviciul din motivul v</a:t>
            </a:r>
            <a:r>
              <a:rPr lang="ro-RO" sz="2900" dirty="0" err="1">
                <a:latin typeface="Times New Roman" pitchFamily="18" charset="0"/>
                <a:cs typeface="Times New Roman" pitchFamily="18" charset="0"/>
              </a:rPr>
              <a:t>ârstei</a:t>
            </a:r>
            <a:r>
              <a:rPr lang="it-IT" sz="2900" dirty="0">
                <a:latin typeface="Times New Roman" pitchFamily="18" charset="0"/>
                <a:cs typeface="Times New Roman" pitchFamily="18" charset="0"/>
              </a:rPr>
              <a:t>.</a:t>
            </a:r>
            <a:endParaRPr lang="ro-RO" sz="2900" dirty="0">
              <a:latin typeface="Times New Roman" pitchFamily="18" charset="0"/>
              <a:cs typeface="Times New Roman" pitchFamily="18" charset="0"/>
            </a:endParaRPr>
          </a:p>
          <a:p>
            <a:endParaRPr lang="ro-RO" dirty="0"/>
          </a:p>
        </p:txBody>
      </p:sp>
    </p:spTree>
    <p:extLst>
      <p:ext uri="{BB962C8B-B14F-4D97-AF65-F5344CB8AC3E}">
        <p14:creationId xmlns:p14="http://schemas.microsoft.com/office/powerpoint/2010/main" val="37075722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Autofit/>
          </a:bodyPr>
          <a:lstStyle/>
          <a:p>
            <a:pPr algn="ctr"/>
            <a:r>
              <a:rPr lang="ro-RO" sz="3600" b="1" dirty="0" smtClean="0">
                <a:latin typeface="Times New Roman" pitchFamily="18" charset="0"/>
                <a:cs typeface="Times New Roman" pitchFamily="18" charset="0"/>
              </a:rPr>
              <a:t>STRATEGII MAJORE PENTRU 2020</a:t>
            </a:r>
            <a:endParaRPr lang="ro-RO" sz="3600" b="1" dirty="0">
              <a:latin typeface="Times New Roman" pitchFamily="18" charset="0"/>
              <a:cs typeface="Times New Roman" pitchFamily="18" charset="0"/>
            </a:endParaRPr>
          </a:p>
        </p:txBody>
      </p:sp>
      <p:sp>
        <p:nvSpPr>
          <p:cNvPr id="3" name="Substituent conținut 2"/>
          <p:cNvSpPr>
            <a:spLocks noGrp="1"/>
          </p:cNvSpPr>
          <p:nvPr>
            <p:ph idx="1"/>
          </p:nvPr>
        </p:nvSpPr>
        <p:spPr/>
        <p:txBody>
          <a:bodyPr>
            <a:normAutofit/>
          </a:bodyPr>
          <a:lstStyle/>
          <a:p>
            <a:pPr algn="just"/>
            <a:r>
              <a:rPr lang="ro-RO" sz="2000" b="1" dirty="0" smtClean="0">
                <a:latin typeface="Times New Roman" pitchFamily="18" charset="0"/>
                <a:cs typeface="Times New Roman" pitchFamily="18" charset="0"/>
              </a:rPr>
              <a:t>Implementarea la nivel local al </a:t>
            </a:r>
            <a:r>
              <a:rPr lang="vi-VN" sz="2000" b="1" dirty="0" smtClean="0">
                <a:latin typeface="Times New Roman" pitchFamily="18" charset="0"/>
                <a:cs typeface="Times New Roman" pitchFamily="18" charset="0"/>
              </a:rPr>
              <a:t>Serviciul</a:t>
            </a:r>
            <a:r>
              <a:rPr lang="ro-RO" sz="2000" b="1" dirty="0" smtClean="0">
                <a:latin typeface="Times New Roman" pitchFamily="18" charset="0"/>
                <a:cs typeface="Times New Roman" pitchFamily="18" charset="0"/>
              </a:rPr>
              <a:t>ui</a:t>
            </a:r>
            <a:r>
              <a:rPr lang="vi-VN" sz="2000" b="1" dirty="0" smtClean="0">
                <a:latin typeface="Times New Roman" pitchFamily="18" charset="0"/>
                <a:cs typeface="Times New Roman" pitchFamily="18" charset="0"/>
              </a:rPr>
              <a:t> social</a:t>
            </a:r>
            <a:r>
              <a:rPr lang="vi-VN" sz="2000" b="1" dirty="0">
                <a:latin typeface="Times New Roman" pitchFamily="18" charset="0"/>
                <a:cs typeface="Times New Roman" pitchFamily="18" charset="0"/>
              </a:rPr>
              <a:t> „Respiro”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 Serviciul social „Respiro” este un serviciu specializat care oferă asistenţă </a:t>
            </a:r>
            <a:r>
              <a:rPr lang="vi-VN" sz="2000" dirty="0" smtClean="0">
                <a:latin typeface="Times New Roman" pitchFamily="18" charset="0"/>
                <a:cs typeface="Times New Roman" pitchFamily="18" charset="0"/>
              </a:rPr>
              <a:t>socială,</a:t>
            </a:r>
            <a:r>
              <a:rPr lang="ro-RO"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suport </a:t>
            </a:r>
            <a:r>
              <a:rPr lang="vi-VN" sz="2000" dirty="0">
                <a:latin typeface="Times New Roman" pitchFamily="18" charset="0"/>
                <a:cs typeface="Times New Roman" pitchFamily="18" charset="0"/>
              </a:rPr>
              <a:t>şi îngrijire 24 de ore </a:t>
            </a:r>
            <a:r>
              <a:rPr lang="vi-VN" sz="2000" dirty="0" smtClean="0">
                <a:latin typeface="Times New Roman" pitchFamily="18" charset="0"/>
                <a:cs typeface="Times New Roman" pitchFamily="18" charset="0"/>
              </a:rPr>
              <a:t>persoanelor</a:t>
            </a:r>
            <a:r>
              <a:rPr lang="ro-RO" sz="2000" dirty="0" smtClean="0">
                <a:latin typeface="Times New Roman" pitchFamily="18" charset="0"/>
                <a:cs typeface="Times New Roman" pitchFamily="18" charset="0"/>
              </a:rPr>
              <a:t> beneficiare de asistență personală pe perioada concediului ordinar ai asistenților personali;</a:t>
            </a:r>
          </a:p>
          <a:p>
            <a:pPr algn="just"/>
            <a:r>
              <a:rPr lang="ro-RO" sz="2000" dirty="0" smtClean="0">
                <a:latin typeface="Times New Roman" pitchFamily="18" charset="0"/>
                <a:cs typeface="Times New Roman" pitchFamily="18" charset="0"/>
              </a:rPr>
              <a:t> Achiziționarea autobusului adaptat pentru copiii cu disabilități, beneficiari ai Centrului de Asistență Socială de zi;</a:t>
            </a:r>
          </a:p>
          <a:p>
            <a:pPr algn="just"/>
            <a:r>
              <a:rPr lang="ro-RO" sz="2000" smtClean="0">
                <a:latin typeface="Times New Roman" pitchFamily="18" charset="0"/>
                <a:cs typeface="Times New Roman" pitchFamily="18" charset="0"/>
              </a:rPr>
              <a:t>Majorarea statelor de personal în serviciul de asistență personală în dependență de numărul de solicitanți.</a:t>
            </a:r>
            <a:endParaRPr lang="ro-RO" sz="2000" dirty="0">
              <a:latin typeface="Times New Roman" pitchFamily="18" charset="0"/>
              <a:cs typeface="Times New Roman" pitchFamily="18" charset="0"/>
            </a:endParaRPr>
          </a:p>
        </p:txBody>
      </p:sp>
    </p:spTree>
    <p:extLst>
      <p:ext uri="{BB962C8B-B14F-4D97-AF65-F5344CB8AC3E}">
        <p14:creationId xmlns:p14="http://schemas.microsoft.com/office/powerpoint/2010/main" val="1498473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ro-RO" b="1" dirty="0" smtClean="0">
                <a:latin typeface="Times New Roman" pitchFamily="18" charset="0"/>
                <a:cs typeface="Times New Roman" pitchFamily="18" charset="0"/>
              </a:rPr>
              <a:t>BUGETUL DIRECȚIEI</a:t>
            </a:r>
            <a:endParaRPr lang="ro-RO" b="1" dirty="0">
              <a:latin typeface="Times New Roman" pitchFamily="18" charset="0"/>
              <a:cs typeface="Times New Roman" pitchFamily="18" charset="0"/>
            </a:endParaRPr>
          </a:p>
        </p:txBody>
      </p:sp>
      <p:sp>
        <p:nvSpPr>
          <p:cNvPr id="3" name="Substituent conținut 2"/>
          <p:cNvSpPr>
            <a:spLocks noGrp="1"/>
          </p:cNvSpPr>
          <p:nvPr>
            <p:ph idx="1"/>
          </p:nvPr>
        </p:nvSpPr>
        <p:spPr/>
        <p:txBody>
          <a:bodyPr/>
          <a:lstStyle/>
          <a:p>
            <a:pPr marL="82296" indent="0" algn="ctr">
              <a:buNone/>
            </a:pPr>
            <a:r>
              <a:rPr lang="en-US" b="1" dirty="0" err="1" smtClean="0">
                <a:latin typeface="Times New Roman" pitchFamily="18" charset="0"/>
                <a:cs typeface="Times New Roman" pitchFamily="18" charset="0"/>
              </a:rPr>
              <a:t>Pentru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anul</a:t>
            </a:r>
            <a:r>
              <a:rPr lang="en-US" b="1" dirty="0" smtClean="0">
                <a:latin typeface="Times New Roman" pitchFamily="18" charset="0"/>
                <a:cs typeface="Times New Roman" pitchFamily="18" charset="0"/>
              </a:rPr>
              <a:t> 2019</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Venituri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aprobat</a:t>
            </a:r>
            <a:r>
              <a:rPr lang="en-US" dirty="0" smtClean="0">
                <a:latin typeface="Times New Roman" pitchFamily="18" charset="0"/>
                <a:cs typeface="Times New Roman" pitchFamily="18" charset="0"/>
              </a:rPr>
              <a:t> – 29 044 100,00</a:t>
            </a:r>
          </a:p>
          <a:p>
            <a:r>
              <a:rPr lang="en-US" dirty="0" err="1" smtClean="0">
                <a:latin typeface="Times New Roman" pitchFamily="18" charset="0"/>
                <a:cs typeface="Times New Roman" pitchFamily="18" charset="0"/>
              </a:rPr>
              <a:t>Executat</a:t>
            </a:r>
            <a:r>
              <a:rPr lang="en-US" dirty="0" smtClean="0">
                <a:latin typeface="Times New Roman" pitchFamily="18" charset="0"/>
                <a:cs typeface="Times New Roman" pitchFamily="18" charset="0"/>
              </a:rPr>
              <a:t> – 27 903 583,82 = 91,6%</a:t>
            </a:r>
          </a:p>
          <a:p>
            <a:pPr marL="82296" indent="0" algn="ctr">
              <a:buNone/>
            </a:pPr>
            <a:r>
              <a:rPr lang="en-US" b="1" dirty="0" err="1" smtClean="0">
                <a:latin typeface="Times New Roman" pitchFamily="18" charset="0"/>
                <a:cs typeface="Times New Roman" pitchFamily="18" charset="0"/>
              </a:rPr>
              <a:t>Pentru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anul</a:t>
            </a:r>
            <a:r>
              <a:rPr lang="en-US" b="1" dirty="0" smtClean="0">
                <a:latin typeface="Times New Roman" pitchFamily="18" charset="0"/>
                <a:cs typeface="Times New Roman" pitchFamily="18" charset="0"/>
              </a:rPr>
              <a:t> 2020</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I </a:t>
            </a:r>
            <a:r>
              <a:rPr lang="en-US" b="1" dirty="0" err="1" smtClean="0">
                <a:latin typeface="Times New Roman" pitchFamily="18" charset="0"/>
                <a:cs typeface="Times New Roman" pitchFamily="18" charset="0"/>
              </a:rPr>
              <a:t>Semestru</a:t>
            </a:r>
            <a:endParaRPr lang="en-US" b="1" dirty="0" smtClean="0">
              <a:latin typeface="Times New Roman" pitchFamily="18" charset="0"/>
              <a:cs typeface="Times New Roman" pitchFamily="18" charset="0"/>
            </a:endParaRPr>
          </a:p>
          <a:p>
            <a:pPr>
              <a:buFont typeface="Arial" pitchFamily="34" charset="0"/>
              <a:buChar char="•"/>
            </a:pPr>
            <a:r>
              <a:rPr lang="en-US" dirty="0" err="1" smtClean="0">
                <a:latin typeface="Times New Roman" pitchFamily="18" charset="0"/>
                <a:cs typeface="Times New Roman" pitchFamily="18" charset="0"/>
              </a:rPr>
              <a:t>Venituri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aprobat</a:t>
            </a:r>
            <a:r>
              <a:rPr lang="en-US" dirty="0" smtClean="0">
                <a:latin typeface="Times New Roman" pitchFamily="18" charset="0"/>
                <a:cs typeface="Times New Roman" pitchFamily="18" charset="0"/>
              </a:rPr>
              <a:t> – 33 295 400,00</a:t>
            </a:r>
            <a:r>
              <a:rPr lang="ro-RO"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Font typeface="Arial" pitchFamily="34" charset="0"/>
              <a:buChar char="•"/>
            </a:pPr>
            <a:r>
              <a:rPr lang="en-US" dirty="0" err="1">
                <a:latin typeface="Times New Roman" pitchFamily="18" charset="0"/>
                <a:cs typeface="Times New Roman" pitchFamily="18" charset="0"/>
              </a:rPr>
              <a:t>Executat</a:t>
            </a:r>
            <a:r>
              <a:rPr lang="en-US" dirty="0" smtClean="0">
                <a:latin typeface="Times New Roman" pitchFamily="18" charset="0"/>
                <a:cs typeface="Times New Roman" pitchFamily="18" charset="0"/>
              </a:rPr>
              <a:t> – 13654344,33 = 37,5%</a:t>
            </a:r>
          </a:p>
          <a:p>
            <a:pPr>
              <a:buFontTx/>
              <a:buChar char="-"/>
            </a:pP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444748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03648" y="23363"/>
            <a:ext cx="7498080" cy="1143000"/>
          </a:xfrm>
        </p:spPr>
        <p:txBody>
          <a:bodyPr/>
          <a:lstStyle/>
          <a:p>
            <a:pPr algn="ctr"/>
            <a:r>
              <a:rPr lang="ro-RO" b="1" dirty="0" smtClean="0">
                <a:latin typeface="Times New Roman" pitchFamily="18" charset="0"/>
                <a:cs typeface="Times New Roman" pitchFamily="18" charset="0"/>
              </a:rPr>
              <a:t>ORGANIGRAMA </a:t>
            </a:r>
            <a:endParaRPr lang="ro-RO" b="1" dirty="0">
              <a:latin typeface="Times New Roman" pitchFamily="18" charset="0"/>
              <a:cs typeface="Times New Roman" pitchFamily="18" charset="0"/>
            </a:endParaRPr>
          </a:p>
        </p:txBody>
      </p:sp>
      <p:sp>
        <p:nvSpPr>
          <p:cNvPr id="3" name="Substituent conținut 2"/>
          <p:cNvSpPr>
            <a:spLocks noGrp="1"/>
          </p:cNvSpPr>
          <p:nvPr>
            <p:ph idx="1"/>
          </p:nvPr>
        </p:nvSpPr>
        <p:spPr/>
        <p:txBody>
          <a:bodyPr/>
          <a:lstStyle/>
          <a:p>
            <a:endParaRPr lang="ro-RO"/>
          </a:p>
        </p:txBody>
      </p:sp>
      <p:pic>
        <p:nvPicPr>
          <p:cNvPr id="1026" name="Picture 2" descr="C:\Users\Usr\Desktop\lucru 2020\raport 2020\organigrama corec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082" y="975422"/>
            <a:ext cx="8059918" cy="568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238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ro-RO" b="1" dirty="0" smtClean="0">
                <a:latin typeface="Times New Roman" pitchFamily="18" charset="0"/>
                <a:cs typeface="Times New Roman" pitchFamily="18" charset="0"/>
              </a:rPr>
              <a:t>SUBDIVIZIUNI ȘI SERVICII</a:t>
            </a:r>
            <a:endParaRPr lang="ro-RO" b="1" dirty="0">
              <a:latin typeface="Times New Roman" pitchFamily="18" charset="0"/>
              <a:cs typeface="Times New Roman" pitchFamily="18" charset="0"/>
            </a:endParaRPr>
          </a:p>
        </p:txBody>
      </p:sp>
      <p:sp>
        <p:nvSpPr>
          <p:cNvPr id="3" name="Substituent conținut 2"/>
          <p:cNvSpPr>
            <a:spLocks noGrp="1"/>
          </p:cNvSpPr>
          <p:nvPr>
            <p:ph idx="1"/>
          </p:nvPr>
        </p:nvSpPr>
        <p:spPr>
          <a:xfrm>
            <a:off x="1403648" y="1196752"/>
            <a:ext cx="7498080" cy="5256584"/>
          </a:xfrm>
        </p:spPr>
        <p:txBody>
          <a:bodyPr>
            <a:noAutofit/>
          </a:bodyPr>
          <a:lstStyle/>
          <a:p>
            <a:pPr marL="402336" lvl="1" indent="0" algn="ctr">
              <a:buNone/>
            </a:pPr>
            <a:r>
              <a:rPr lang="en-US" sz="1200" b="1" dirty="0" smtClean="0">
                <a:latin typeface="Times New Roman" pitchFamily="18" charset="0"/>
                <a:cs typeface="Times New Roman" pitchFamily="18" charset="0"/>
              </a:rPr>
              <a:t>I. APARATUL DGASPF CAHUL</a:t>
            </a:r>
          </a:p>
          <a:p>
            <a:pPr marL="402336" lvl="1" indent="0">
              <a:buNone/>
            </a:pPr>
            <a:r>
              <a:rPr lang="en-US" sz="1200" dirty="0" smtClean="0">
                <a:latin typeface="Times New Roman" pitchFamily="18" charset="0"/>
                <a:cs typeface="Times New Roman" pitchFamily="18" charset="0"/>
              </a:rPr>
              <a:t>1</a:t>
            </a:r>
            <a:r>
              <a:rPr lang="ro-RO" sz="1200" dirty="0" smtClean="0">
                <a:latin typeface="Times New Roman" pitchFamily="18" charset="0"/>
                <a:cs typeface="Times New Roman" pitchFamily="18" charset="0"/>
              </a:rPr>
              <a:t>  Resurse umane</a:t>
            </a:r>
            <a:endParaRPr lang="ro-RO" sz="1200" dirty="0">
              <a:latin typeface="Times New Roman" pitchFamily="18" charset="0"/>
              <a:cs typeface="Times New Roman" pitchFamily="18" charset="0"/>
            </a:endParaRPr>
          </a:p>
          <a:p>
            <a:r>
              <a:rPr lang="ro-RO" sz="1200" dirty="0" smtClean="0">
                <a:latin typeface="Times New Roman" pitchFamily="18" charset="0"/>
                <a:cs typeface="Times New Roman" pitchFamily="18" charset="0"/>
              </a:rPr>
              <a:t>2   </a:t>
            </a:r>
            <a:r>
              <a:rPr lang="ro-RO" sz="1200" dirty="0">
                <a:latin typeface="Times New Roman" pitchFamily="18" charset="0"/>
                <a:cs typeface="Times New Roman" pitchFamily="18" charset="0"/>
              </a:rPr>
              <a:t>Activitatea </a:t>
            </a:r>
            <a:r>
              <a:rPr lang="ro-RO" sz="1200" dirty="0" smtClean="0">
                <a:latin typeface="Times New Roman" pitchFamily="18" charset="0"/>
                <a:cs typeface="Times New Roman" pitchFamily="18" charset="0"/>
              </a:rPr>
              <a:t>juridică</a:t>
            </a:r>
            <a:endParaRPr lang="ro-RO" sz="1200" dirty="0">
              <a:latin typeface="Times New Roman" pitchFamily="18" charset="0"/>
              <a:cs typeface="Times New Roman" pitchFamily="18" charset="0"/>
            </a:endParaRPr>
          </a:p>
          <a:p>
            <a:r>
              <a:rPr lang="ro-RO" sz="1200" dirty="0" smtClean="0">
                <a:latin typeface="Times New Roman" pitchFamily="18" charset="0"/>
                <a:cs typeface="Times New Roman" pitchFamily="18" charset="0"/>
              </a:rPr>
              <a:t>3   </a:t>
            </a:r>
            <a:r>
              <a:rPr lang="ro-RO" sz="1200" dirty="0">
                <a:latin typeface="Times New Roman" pitchFamily="18" charset="0"/>
                <a:cs typeface="Times New Roman" pitchFamily="18" charset="0"/>
              </a:rPr>
              <a:t>Ajutorul social </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4   </a:t>
            </a:r>
            <a:r>
              <a:rPr lang="ro-RO" sz="1200" dirty="0">
                <a:latin typeface="Times New Roman" pitchFamily="18" charset="0"/>
                <a:cs typeface="Times New Roman" pitchFamily="18" charset="0"/>
              </a:rPr>
              <a:t>Serviciul social de suport monetar adresat familiilor/persoanelor </a:t>
            </a:r>
            <a:r>
              <a:rPr lang="ro-RO" sz="1200" dirty="0" smtClean="0">
                <a:latin typeface="Times New Roman" pitchFamily="18" charset="0"/>
                <a:cs typeface="Times New Roman" pitchFamily="18" charset="0"/>
              </a:rPr>
              <a:t>defavorizare</a:t>
            </a:r>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5 </a:t>
            </a:r>
            <a:r>
              <a:rPr lang="en-US" sz="1200" dirty="0" err="1" smtClean="0">
                <a:latin typeface="Times New Roman" pitchFamily="18" charset="0"/>
                <a:cs typeface="Times New Roman" pitchFamily="18" charset="0"/>
              </a:rPr>
              <a:t>Serviciul</a:t>
            </a:r>
            <a:r>
              <a:rPr lang="en-US" sz="1200" dirty="0" smtClean="0">
                <a:latin typeface="Times New Roman" pitchFamily="18" charset="0"/>
                <a:cs typeface="Times New Roman" pitchFamily="18" charset="0"/>
              </a:rPr>
              <a:t> social “</a:t>
            </a:r>
            <a:r>
              <a:rPr lang="en-US" sz="1200" dirty="0" err="1" smtClean="0">
                <a:latin typeface="Times New Roman" pitchFamily="18" charset="0"/>
                <a:cs typeface="Times New Roman" pitchFamily="18" charset="0"/>
              </a:rPr>
              <a:t>Pachet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alimentar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unic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peroanelor</a:t>
            </a:r>
            <a:r>
              <a:rPr lang="en-US" sz="1200" dirty="0" smtClean="0">
                <a:latin typeface="Times New Roman" pitchFamily="18" charset="0"/>
                <a:cs typeface="Times New Roman" pitchFamily="18" charset="0"/>
              </a:rPr>
              <a:t>/</a:t>
            </a:r>
            <a:r>
              <a:rPr lang="en-US" sz="1200" dirty="0" err="1" smtClean="0">
                <a:latin typeface="Times New Roman" pitchFamily="18" charset="0"/>
                <a:cs typeface="Times New Roman" pitchFamily="18" charset="0"/>
              </a:rPr>
              <a:t>familiilor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socialmente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vulnerabile</a:t>
            </a:r>
            <a:r>
              <a:rPr lang="en-US" sz="1200" dirty="0" smtClean="0">
                <a:latin typeface="Times New Roman" pitchFamily="18" charset="0"/>
                <a:cs typeface="Times New Roman" pitchFamily="18" charset="0"/>
              </a:rPr>
              <a:t>”</a:t>
            </a:r>
            <a:endParaRPr lang="ro-RO"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6</a:t>
            </a:r>
            <a:r>
              <a:rPr lang="ro-RO"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Serviciul</a:t>
            </a: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de </a:t>
            </a:r>
            <a:r>
              <a:rPr lang="en-US" sz="1200" dirty="0" err="1" smtClean="0">
                <a:latin typeface="Times New Roman" pitchFamily="18" charset="0"/>
                <a:cs typeface="Times New Roman" pitchFamily="18" charset="0"/>
              </a:rPr>
              <a:t>protec</a:t>
            </a:r>
            <a:r>
              <a:rPr lang="ro-RO" sz="1200" dirty="0" smtClean="0">
                <a:latin typeface="Times New Roman" pitchFamily="18" charset="0"/>
                <a:cs typeface="Times New Roman" pitchFamily="18" charset="0"/>
              </a:rPr>
              <a:t>ție a persoanelor </a:t>
            </a:r>
            <a:r>
              <a:rPr lang="ro-RO" sz="1200" dirty="0">
                <a:latin typeface="Times New Roman" pitchFamily="18" charset="0"/>
                <a:cs typeface="Times New Roman" pitchFamily="18" charset="0"/>
              </a:rPr>
              <a:t>în etate și cu </a:t>
            </a:r>
            <a:r>
              <a:rPr lang="ro-RO" sz="1200" dirty="0" smtClean="0">
                <a:latin typeface="Times New Roman" pitchFamily="18" charset="0"/>
                <a:cs typeface="Times New Roman" pitchFamily="18" charset="0"/>
              </a:rPr>
              <a:t>dezabilități</a:t>
            </a:r>
            <a:endParaRPr lang="ro-RO"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7</a:t>
            </a:r>
            <a:r>
              <a:rPr lang="ro-RO" sz="1200" dirty="0" smtClean="0">
                <a:latin typeface="Times New Roman" pitchFamily="18" charset="0"/>
                <a:cs typeface="Times New Roman" pitchFamily="18" charset="0"/>
              </a:rPr>
              <a:t>   </a:t>
            </a:r>
            <a:r>
              <a:rPr lang="ro-RO" sz="1200" dirty="0">
                <a:latin typeface="Times New Roman" pitchFamily="18" charset="0"/>
                <a:cs typeface="Times New Roman" pitchFamily="18" charset="0"/>
              </a:rPr>
              <a:t>Serviciul de asistență </a:t>
            </a:r>
            <a:r>
              <a:rPr lang="ro-RO" sz="1200" dirty="0" smtClean="0">
                <a:latin typeface="Times New Roman" pitchFamily="18" charset="0"/>
                <a:cs typeface="Times New Roman" pitchFamily="18" charset="0"/>
              </a:rPr>
              <a:t>s</a:t>
            </a:r>
            <a:r>
              <a:rPr lang="en-US" sz="1200" dirty="0" smtClean="0">
                <a:latin typeface="Times New Roman" pitchFamily="18" charset="0"/>
                <a:cs typeface="Times New Roman" pitchFamily="18" charset="0"/>
              </a:rPr>
              <a:t>o</a:t>
            </a:r>
            <a:r>
              <a:rPr lang="ro-RO" sz="1200" dirty="0" smtClean="0">
                <a:latin typeface="Times New Roman" pitchFamily="18" charset="0"/>
                <a:cs typeface="Times New Roman" pitchFamily="18" charset="0"/>
              </a:rPr>
              <a:t>c</a:t>
            </a:r>
            <a:r>
              <a:rPr lang="en-US" sz="1200" dirty="0" smtClean="0">
                <a:latin typeface="Times New Roman" pitchFamily="18" charset="0"/>
                <a:cs typeface="Times New Roman" pitchFamily="18" charset="0"/>
              </a:rPr>
              <a:t>i</a:t>
            </a:r>
            <a:r>
              <a:rPr lang="ro-RO" sz="1200" dirty="0" smtClean="0">
                <a:latin typeface="Times New Roman" pitchFamily="18" charset="0"/>
                <a:cs typeface="Times New Roman" pitchFamily="18" charset="0"/>
              </a:rPr>
              <a:t>ală comunitară</a:t>
            </a:r>
            <a:endParaRPr lang="ro-RO"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8</a:t>
            </a:r>
            <a:r>
              <a:rPr lang="ro-RO" sz="1200" dirty="0" smtClean="0">
                <a:latin typeface="Times New Roman" pitchFamily="18" charset="0"/>
                <a:cs typeface="Times New Roman" pitchFamily="18" charset="0"/>
              </a:rPr>
              <a:t>   </a:t>
            </a:r>
            <a:r>
              <a:rPr lang="ro-RO" sz="1200" dirty="0">
                <a:latin typeface="Times New Roman" pitchFamily="18" charset="0"/>
                <a:cs typeface="Times New Roman" pitchFamily="18" charset="0"/>
              </a:rPr>
              <a:t>Serviciul de îngrijire socială la domiciliu </a:t>
            </a:r>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9</a:t>
            </a:r>
            <a:r>
              <a:rPr lang="ro-RO" sz="1200" dirty="0" smtClean="0">
                <a:latin typeface="Times New Roman" pitchFamily="18" charset="0"/>
                <a:cs typeface="Times New Roman" pitchFamily="18" charset="0"/>
              </a:rPr>
              <a:t>   </a:t>
            </a:r>
            <a:r>
              <a:rPr lang="ro-RO" sz="1200" dirty="0">
                <a:latin typeface="Times New Roman" pitchFamily="18" charset="0"/>
                <a:cs typeface="Times New Roman" pitchFamily="18" charset="0"/>
              </a:rPr>
              <a:t>Serviciul „Asistență </a:t>
            </a:r>
            <a:r>
              <a:rPr lang="ro-RO" sz="1200" dirty="0" smtClean="0">
                <a:latin typeface="Times New Roman" pitchFamily="18" charset="0"/>
                <a:cs typeface="Times New Roman" pitchFamily="18" charset="0"/>
              </a:rPr>
              <a:t>personală“</a:t>
            </a:r>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10</a:t>
            </a:r>
            <a:r>
              <a:rPr lang="ro-RO" sz="1200" dirty="0" smtClean="0">
                <a:latin typeface="Times New Roman" pitchFamily="18" charset="0"/>
                <a:cs typeface="Times New Roman" pitchFamily="18" charset="0"/>
              </a:rPr>
              <a:t>   </a:t>
            </a:r>
            <a:r>
              <a:rPr lang="ro-RO" sz="1200" dirty="0">
                <a:latin typeface="Times New Roman" pitchFamily="18" charset="0"/>
                <a:cs typeface="Times New Roman" pitchFamily="18" charset="0"/>
              </a:rPr>
              <a:t>Felcerul – </a:t>
            </a:r>
            <a:r>
              <a:rPr lang="ro-RO" sz="1200" dirty="0" err="1">
                <a:latin typeface="Times New Roman" pitchFamily="18" charset="0"/>
                <a:cs typeface="Times New Roman" pitchFamily="18" charset="0"/>
              </a:rPr>
              <a:t>protezist</a:t>
            </a:r>
            <a:r>
              <a:rPr lang="ro-RO" sz="1200" dirty="0">
                <a:latin typeface="Times New Roman" pitchFamily="18" charset="0"/>
                <a:cs typeface="Times New Roman" pitchFamily="18" charset="0"/>
              </a:rPr>
              <a:t>  </a:t>
            </a:r>
            <a:r>
              <a:rPr lang="ro-RO" sz="1200" dirty="0" smtClean="0">
                <a:latin typeface="Times New Roman" pitchFamily="18" charset="0"/>
                <a:cs typeface="Times New Roman" pitchFamily="18" charset="0"/>
              </a:rPr>
              <a:t> </a:t>
            </a:r>
            <a:endParaRPr lang="ro-RO" sz="1200" dirty="0">
              <a:latin typeface="Times New Roman" pitchFamily="18" charset="0"/>
              <a:cs typeface="Times New Roman" pitchFamily="18" charset="0"/>
            </a:endParaRPr>
          </a:p>
          <a:p>
            <a:r>
              <a:rPr lang="ro-RO" sz="1200" dirty="0" smtClean="0">
                <a:latin typeface="Times New Roman" pitchFamily="18" charset="0"/>
                <a:cs typeface="Times New Roman" pitchFamily="18" charset="0"/>
              </a:rPr>
              <a:t>1</a:t>
            </a:r>
            <a:r>
              <a:rPr lang="en-US" sz="1200" dirty="0" smtClean="0">
                <a:latin typeface="Times New Roman" pitchFamily="18" charset="0"/>
                <a:cs typeface="Times New Roman" pitchFamily="18" charset="0"/>
              </a:rPr>
              <a:t>1</a:t>
            </a:r>
            <a:r>
              <a:rPr lang="ro-RO" sz="1200" dirty="0" smtClean="0">
                <a:latin typeface="Times New Roman" pitchFamily="18" charset="0"/>
                <a:cs typeface="Times New Roman" pitchFamily="18" charset="0"/>
              </a:rPr>
              <a:t>   </a:t>
            </a:r>
            <a:r>
              <a:rPr lang="ro-RO" sz="1200" dirty="0">
                <a:latin typeface="Times New Roman" pitchFamily="18" charset="0"/>
                <a:cs typeface="Times New Roman" pitchFamily="18" charset="0"/>
              </a:rPr>
              <a:t>Servicii recuperare / reabilitare și tratament </a:t>
            </a:r>
            <a:r>
              <a:rPr lang="ro-RO" sz="1200" dirty="0" err="1" smtClean="0">
                <a:latin typeface="Times New Roman" pitchFamily="18" charset="0"/>
                <a:cs typeface="Times New Roman" pitchFamily="18" charset="0"/>
              </a:rPr>
              <a:t>balneo-sanatorial</a:t>
            </a:r>
            <a:endParaRPr lang="ro-RO" sz="1200" dirty="0">
              <a:latin typeface="Times New Roman" pitchFamily="18" charset="0"/>
              <a:cs typeface="Times New Roman" pitchFamily="18" charset="0"/>
            </a:endParaRPr>
          </a:p>
          <a:p>
            <a:pPr algn="ctr"/>
            <a:r>
              <a:rPr lang="ro-RO" sz="1200" dirty="0">
                <a:latin typeface="Times New Roman" pitchFamily="18" charset="0"/>
                <a:cs typeface="Times New Roman" pitchFamily="18" charset="0"/>
              </a:rPr>
              <a:t> </a:t>
            </a:r>
            <a:r>
              <a:rPr lang="ro-RO" sz="1200" b="1" dirty="0" smtClean="0">
                <a:latin typeface="Times New Roman" pitchFamily="18" charset="0"/>
                <a:cs typeface="Times New Roman" pitchFamily="18" charset="0"/>
              </a:rPr>
              <a:t>II</a:t>
            </a:r>
            <a:r>
              <a:rPr lang="ro-RO" sz="1200" b="1" dirty="0">
                <a:latin typeface="Times New Roman" pitchFamily="18" charset="0"/>
                <a:cs typeface="Times New Roman" pitchFamily="18" charset="0"/>
              </a:rPr>
              <a:t>.   DIRECȚIA PROTECȚIA COPILULUI  ȘI  FAMILIEI </a:t>
            </a:r>
            <a:endParaRPr lang="en-US" sz="1200" b="1"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a:t>
            </a:r>
            <a:r>
              <a:rPr lang="ro-RO" sz="1200" dirty="0" smtClean="0">
                <a:latin typeface="Times New Roman" pitchFamily="18" charset="0"/>
                <a:cs typeface="Times New Roman" pitchFamily="18" charset="0"/>
              </a:rPr>
              <a:t>   Serviciul de Protecție a familiilor </a:t>
            </a:r>
            <a:r>
              <a:rPr lang="ro-RO" sz="1200" dirty="0">
                <a:latin typeface="Times New Roman" pitchFamily="18" charset="0"/>
                <a:cs typeface="Times New Roman" pitchFamily="18" charset="0"/>
              </a:rPr>
              <a:t>cu copii în situație de risc </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2   </a:t>
            </a:r>
            <a:r>
              <a:rPr lang="ro-RO" sz="1200" dirty="0">
                <a:latin typeface="Times New Roman" pitchFamily="18" charset="0"/>
                <a:cs typeface="Times New Roman" pitchFamily="18" charset="0"/>
              </a:rPr>
              <a:t>Serviciul Asistență Parentală Profesionistă </a:t>
            </a:r>
            <a:endParaRPr lang="en-US" sz="1200" dirty="0" smtClean="0">
              <a:latin typeface="Times New Roman" pitchFamily="18" charset="0"/>
              <a:cs typeface="Times New Roman" pitchFamily="18" charset="0"/>
            </a:endParaRPr>
          </a:p>
          <a:p>
            <a:r>
              <a:rPr lang="en-US" sz="1200" dirty="0">
                <a:latin typeface="Times New Roman" pitchFamily="18" charset="0"/>
                <a:cs typeface="Times New Roman" pitchFamily="18" charset="0"/>
              </a:rPr>
              <a:t>3</a:t>
            </a:r>
            <a:r>
              <a:rPr lang="ro-RO" sz="1200" dirty="0" smtClean="0">
                <a:latin typeface="Times New Roman" pitchFamily="18" charset="0"/>
                <a:cs typeface="Times New Roman" pitchFamily="18" charset="0"/>
              </a:rPr>
              <a:t>  </a:t>
            </a:r>
            <a:r>
              <a:rPr lang="ro-RO" sz="1200" dirty="0">
                <a:latin typeface="Times New Roman" pitchFamily="18" charset="0"/>
                <a:cs typeface="Times New Roman" pitchFamily="18" charset="0"/>
              </a:rPr>
              <a:t>Serviciul Casă de copii de tip familie </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4   </a:t>
            </a:r>
            <a:r>
              <a:rPr lang="ro-RO" sz="1200" dirty="0">
                <a:latin typeface="Times New Roman" pitchFamily="18" charset="0"/>
                <a:cs typeface="Times New Roman" pitchFamily="18" charset="0"/>
              </a:rPr>
              <a:t>Serviciul Social de sprijin pentru familii cu copii </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5   </a:t>
            </a:r>
            <a:r>
              <a:rPr lang="ro-RO" sz="1200" dirty="0">
                <a:latin typeface="Times New Roman" pitchFamily="18" charset="0"/>
                <a:cs typeface="Times New Roman" pitchFamily="18" charset="0"/>
              </a:rPr>
              <a:t>Complexul de servicii sociale pentru copii și tinerii aflați  în </a:t>
            </a:r>
            <a:r>
              <a:rPr lang="ro-RO" sz="1200" dirty="0" smtClean="0">
                <a:latin typeface="Times New Roman" pitchFamily="18" charset="0"/>
                <a:cs typeface="Times New Roman" pitchFamily="18" charset="0"/>
              </a:rPr>
              <a:t>dificultate</a:t>
            </a: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„Împreună</a:t>
            </a:r>
            <a:r>
              <a:rPr lang="ro-RO" sz="1200" dirty="0">
                <a:latin typeface="Times New Roman" pitchFamily="18" charset="0"/>
                <a:cs typeface="Times New Roman" pitchFamily="18" charset="0"/>
              </a:rPr>
              <a:t>“   </a:t>
            </a:r>
          </a:p>
          <a:p>
            <a:r>
              <a:rPr lang="ro-RO" sz="1200" dirty="0" smtClean="0">
                <a:latin typeface="Times New Roman" pitchFamily="18" charset="0"/>
                <a:cs typeface="Times New Roman" pitchFamily="18" charset="0"/>
              </a:rPr>
              <a:t>6   </a:t>
            </a:r>
            <a:r>
              <a:rPr lang="ro-RO" sz="1200" dirty="0">
                <a:latin typeface="Times New Roman" pitchFamily="18" charset="0"/>
                <a:cs typeface="Times New Roman" pitchFamily="18" charset="0"/>
              </a:rPr>
              <a:t>Centrul Maternal </a:t>
            </a:r>
            <a:r>
              <a:rPr lang="ro-RO" sz="1200" dirty="0" smtClean="0">
                <a:latin typeface="Times New Roman" pitchFamily="18" charset="0"/>
                <a:cs typeface="Times New Roman" pitchFamily="18" charset="0"/>
              </a:rPr>
              <a:t>Cahul</a:t>
            </a:r>
            <a:endParaRPr lang="ro-RO" sz="1200" dirty="0">
              <a:latin typeface="Times New Roman" pitchFamily="18" charset="0"/>
              <a:cs typeface="Times New Roman" pitchFamily="18" charset="0"/>
            </a:endParaRPr>
          </a:p>
          <a:p>
            <a:r>
              <a:rPr lang="ro-RO" sz="1200" dirty="0" smtClean="0">
                <a:latin typeface="Times New Roman" pitchFamily="18" charset="0"/>
                <a:cs typeface="Times New Roman" pitchFamily="18" charset="0"/>
              </a:rPr>
              <a:t>7   </a:t>
            </a:r>
            <a:r>
              <a:rPr lang="ro-RO" sz="1200" dirty="0">
                <a:latin typeface="Times New Roman" pitchFamily="18" charset="0"/>
                <a:cs typeface="Times New Roman" pitchFamily="18" charset="0"/>
              </a:rPr>
              <a:t>Centrul de asistență socială de zi pentru </a:t>
            </a:r>
            <a:r>
              <a:rPr lang="ro-RO" sz="1200" dirty="0" smtClean="0">
                <a:latin typeface="Times New Roman" pitchFamily="18" charset="0"/>
                <a:cs typeface="Times New Roman" pitchFamily="18" charset="0"/>
              </a:rPr>
              <a:t>copii</a:t>
            </a:r>
            <a:endParaRPr lang="ro-RO" sz="1200" dirty="0">
              <a:latin typeface="Times New Roman" pitchFamily="18" charset="0"/>
              <a:cs typeface="Times New Roman" pitchFamily="18" charset="0"/>
            </a:endParaRPr>
          </a:p>
        </p:txBody>
      </p:sp>
    </p:spTree>
    <p:extLst>
      <p:ext uri="{BB962C8B-B14F-4D97-AF65-F5344CB8AC3E}">
        <p14:creationId xmlns:p14="http://schemas.microsoft.com/office/powerpoint/2010/main" val="294672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lvl="1" algn="ctr" rtl="0">
              <a:spcBef>
                <a:spcPct val="0"/>
              </a:spcBef>
            </a:pPr>
            <a:r>
              <a:rPr lang="ro-RO" sz="4000" b="1" dirty="0" smtClean="0">
                <a:solidFill>
                  <a:schemeClr val="tx2"/>
                </a:solidFill>
                <a:latin typeface="Times New Roman" pitchFamily="18" charset="0"/>
                <a:cs typeface="Times New Roman" pitchFamily="18" charset="0"/>
              </a:rPr>
              <a:t/>
            </a:r>
            <a:br>
              <a:rPr lang="ro-RO" sz="4000" b="1" dirty="0" smtClean="0">
                <a:solidFill>
                  <a:schemeClr val="tx2"/>
                </a:solidFill>
                <a:latin typeface="Times New Roman" pitchFamily="18" charset="0"/>
                <a:cs typeface="Times New Roman" pitchFamily="18" charset="0"/>
              </a:rPr>
            </a:br>
            <a:r>
              <a:rPr lang="ro-RO" sz="4000" b="1" dirty="0" smtClean="0">
                <a:solidFill>
                  <a:schemeClr val="tx2"/>
                </a:solidFill>
                <a:latin typeface="Times New Roman" pitchFamily="18" charset="0"/>
                <a:cs typeface="Times New Roman" pitchFamily="18" charset="0"/>
              </a:rPr>
              <a:t>RESURSE UMANE</a:t>
            </a:r>
            <a:br>
              <a:rPr lang="ro-RO" sz="4000" b="1" dirty="0" smtClean="0">
                <a:solidFill>
                  <a:schemeClr val="tx2"/>
                </a:solidFill>
                <a:latin typeface="Times New Roman" pitchFamily="18" charset="0"/>
                <a:cs typeface="Times New Roman" pitchFamily="18" charset="0"/>
              </a:rPr>
            </a:br>
            <a:r>
              <a:rPr lang="ro-RO" sz="4000" dirty="0" smtClean="0">
                <a:latin typeface="Times New Roman" pitchFamily="18" charset="0"/>
                <a:cs typeface="Times New Roman" pitchFamily="18" charset="0"/>
              </a:rPr>
              <a:t/>
            </a:r>
            <a:br>
              <a:rPr lang="ro-RO" sz="4000" dirty="0" smtClean="0">
                <a:latin typeface="Times New Roman" pitchFamily="18" charset="0"/>
                <a:cs typeface="Times New Roman" pitchFamily="18" charset="0"/>
              </a:rPr>
            </a:br>
            <a:r>
              <a:rPr lang="ro-RO" b="1" dirty="0">
                <a:latin typeface="Times New Roman" pitchFamily="18" charset="0"/>
                <a:cs typeface="Times New Roman" pitchFamily="18" charset="0"/>
              </a:rPr>
              <a:t/>
            </a:r>
            <a:br>
              <a:rPr lang="ro-RO" b="1" dirty="0">
                <a:latin typeface="Times New Roman" pitchFamily="18" charset="0"/>
                <a:cs typeface="Times New Roman" pitchFamily="18" charset="0"/>
              </a:rPr>
            </a:br>
            <a:endParaRPr lang="ro-RO" dirty="0"/>
          </a:p>
        </p:txBody>
      </p:sp>
      <p:graphicFrame>
        <p:nvGraphicFramePr>
          <p:cNvPr id="4" name="Substituent conținut 3"/>
          <p:cNvGraphicFramePr>
            <a:graphicFrameLocks noGrp="1"/>
          </p:cNvGraphicFramePr>
          <p:nvPr>
            <p:ph idx="1"/>
            <p:extLst>
              <p:ext uri="{D42A27DB-BD31-4B8C-83A1-F6EECF244321}">
                <p14:modId xmlns:p14="http://schemas.microsoft.com/office/powerpoint/2010/main" val="2719904635"/>
              </p:ext>
            </p:extLst>
          </p:nvPr>
        </p:nvGraphicFramePr>
        <p:xfrm>
          <a:off x="1259633" y="1052736"/>
          <a:ext cx="7560840" cy="5065763"/>
        </p:xfrm>
        <a:graphic>
          <a:graphicData uri="http://schemas.openxmlformats.org/drawingml/2006/table">
            <a:tbl>
              <a:tblPr firstRow="1" firstCol="1" bandRow="1">
                <a:tableStyleId>{5C22544A-7EE6-4342-B048-85BDC9FD1C3A}</a:tableStyleId>
              </a:tblPr>
              <a:tblGrid>
                <a:gridCol w="576063">
                  <a:extLst>
                    <a:ext uri="{9D8B030D-6E8A-4147-A177-3AD203B41FA5}">
                      <a16:colId xmlns:a16="http://schemas.microsoft.com/office/drawing/2014/main" val="20000"/>
                    </a:ext>
                  </a:extLst>
                </a:gridCol>
                <a:gridCol w="46805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296145">
                  <a:extLst>
                    <a:ext uri="{9D8B030D-6E8A-4147-A177-3AD203B41FA5}">
                      <a16:colId xmlns:a16="http://schemas.microsoft.com/office/drawing/2014/main" val="20003"/>
                    </a:ext>
                  </a:extLst>
                </a:gridCol>
              </a:tblGrid>
              <a:tr h="315867">
                <a:tc>
                  <a:txBody>
                    <a:bodyPr/>
                    <a:lstStyle/>
                    <a:p>
                      <a:pPr>
                        <a:lnSpc>
                          <a:spcPct val="115000"/>
                        </a:lnSpc>
                        <a:spcAft>
                          <a:spcPts val="0"/>
                        </a:spcAft>
                      </a:pPr>
                      <a:r>
                        <a:rPr lang="ro-RO" sz="1200" dirty="0">
                          <a:effectLst/>
                          <a:latin typeface="Times New Roman" pitchFamily="18" charset="0"/>
                          <a:cs typeface="Times New Roman" pitchFamily="18" charset="0"/>
                        </a:rPr>
                        <a:t>Nr. d/o</a:t>
                      </a:r>
                      <a:endParaRPr lang="ro-RO" sz="1200" dirty="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Activități planificate</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2019</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2020/ I semestru</a:t>
                      </a:r>
                      <a:endParaRPr lang="ro-RO" sz="1200">
                        <a:effectLst/>
                        <a:latin typeface="Times New Roman" pitchFamily="18" charset="0"/>
                        <a:ea typeface="Calibri"/>
                        <a:cs typeface="Times New Roman" pitchFamily="18" charset="0"/>
                      </a:endParaRPr>
                    </a:p>
                  </a:txBody>
                  <a:tcPr marL="38337" marR="38337" marT="0" marB="0"/>
                </a:tc>
                <a:extLst>
                  <a:ext uri="{0D108BD9-81ED-4DB2-BD59-A6C34878D82A}">
                    <a16:rowId xmlns:a16="http://schemas.microsoft.com/office/drawing/2014/main" val="10000"/>
                  </a:ext>
                </a:extLst>
              </a:tr>
              <a:tr h="531059">
                <a:tc>
                  <a:txBody>
                    <a:bodyPr/>
                    <a:lstStyle/>
                    <a:p>
                      <a:pPr marL="342900" lvl="0" indent="-342900">
                        <a:lnSpc>
                          <a:spcPct val="115000"/>
                        </a:lnSpc>
                        <a:spcAft>
                          <a:spcPts val="0"/>
                        </a:spcAft>
                        <a:buFont typeface="+mj-lt"/>
                        <a:buAutoNum type="arabicPeriod"/>
                      </a:pPr>
                      <a:r>
                        <a:rPr lang="ro-RO" sz="1200" dirty="0">
                          <a:effectLst/>
                          <a:latin typeface="Times New Roman" pitchFamily="18" charset="0"/>
                          <a:cs typeface="Times New Roman" pitchFamily="18" charset="0"/>
                        </a:rPr>
                        <a:t> </a:t>
                      </a:r>
                      <a:endParaRPr lang="ro-RO" sz="1200" dirty="0">
                        <a:effectLst/>
                        <a:latin typeface="Times New Roman" pitchFamily="18" charset="0"/>
                        <a:ea typeface="Calibri"/>
                        <a:cs typeface="Times New Roman" pitchFamily="18" charset="0"/>
                      </a:endParaRPr>
                    </a:p>
                  </a:txBody>
                  <a:tcPr marL="38337" marR="38337" marT="0" marB="0"/>
                </a:tc>
                <a:tc>
                  <a:txBody>
                    <a:bodyPr/>
                    <a:lstStyle/>
                    <a:p>
                      <a:pPr algn="just">
                        <a:lnSpc>
                          <a:spcPct val="115000"/>
                        </a:lnSpc>
                        <a:spcAft>
                          <a:spcPts val="0"/>
                        </a:spcAft>
                      </a:pPr>
                      <a:r>
                        <a:rPr lang="ro-RO" sz="1200">
                          <a:effectLst/>
                          <a:latin typeface="Times New Roman" pitchFamily="18" charset="0"/>
                          <a:cs typeface="Times New Roman" pitchFamily="18" charset="0"/>
                        </a:rPr>
                        <a:t>Evidenţa contractelor individuale de muncă şi  înregistrarea   în  registru a   angajaţilor din  cadrul DGASPF Cahul. </a:t>
                      </a:r>
                    </a:p>
                    <a:p>
                      <a:pPr marL="457200" algn="just">
                        <a:lnSpc>
                          <a:spcPct val="115000"/>
                        </a:lnSpc>
                        <a:spcAft>
                          <a:spcPts val="0"/>
                        </a:spcAft>
                      </a:pPr>
                      <a:r>
                        <a:rPr lang="ro-RO" sz="1200">
                          <a:effectLst/>
                          <a:latin typeface="Times New Roman" pitchFamily="18" charset="0"/>
                          <a:cs typeface="Times New Roman" pitchFamily="18" charset="0"/>
                        </a:rPr>
                        <a:t> </a:t>
                      </a:r>
                    </a:p>
                    <a:p>
                      <a:pPr marL="457200" algn="just">
                        <a:lnSpc>
                          <a:spcPct val="115000"/>
                        </a:lnSpc>
                        <a:spcAft>
                          <a:spcPts val="0"/>
                        </a:spcAft>
                      </a:pPr>
                      <a:r>
                        <a:rPr lang="ro-RO" sz="1200">
                          <a:effectLst/>
                          <a:latin typeface="Times New Roman" pitchFamily="18" charset="0"/>
                          <a:cs typeface="Times New Roman" pitchFamily="18" charset="0"/>
                        </a:rPr>
                        <a:t> </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75 contracte încheiate</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15 contracte încheiate</a:t>
                      </a:r>
                      <a:endParaRPr lang="ro-RO" sz="1200">
                        <a:effectLst/>
                        <a:latin typeface="Times New Roman" pitchFamily="18" charset="0"/>
                        <a:ea typeface="Calibri"/>
                        <a:cs typeface="Times New Roman" pitchFamily="18" charset="0"/>
                      </a:endParaRPr>
                    </a:p>
                  </a:txBody>
                  <a:tcPr marL="38337" marR="38337" marT="0" marB="0"/>
                </a:tc>
                <a:extLst>
                  <a:ext uri="{0D108BD9-81ED-4DB2-BD59-A6C34878D82A}">
                    <a16:rowId xmlns:a16="http://schemas.microsoft.com/office/drawing/2014/main" val="10001"/>
                  </a:ext>
                </a:extLst>
              </a:tr>
              <a:tr h="746250">
                <a:tc>
                  <a:txBody>
                    <a:bodyPr/>
                    <a:lstStyle/>
                    <a:p>
                      <a:pPr marL="0" lvl="0" indent="0">
                        <a:lnSpc>
                          <a:spcPct val="115000"/>
                        </a:lnSpc>
                        <a:spcAft>
                          <a:spcPts val="0"/>
                        </a:spcAft>
                        <a:buFont typeface="+mj-lt"/>
                        <a:buNone/>
                      </a:pPr>
                      <a:r>
                        <a:rPr lang="ro-RO" sz="1200" dirty="0" smtClean="0">
                          <a:effectLst/>
                          <a:latin typeface="Times New Roman" pitchFamily="18" charset="0"/>
                          <a:cs typeface="Times New Roman" pitchFamily="18" charset="0"/>
                        </a:rPr>
                        <a:t>2. </a:t>
                      </a:r>
                      <a:r>
                        <a:rPr lang="ro-RO" sz="1200" dirty="0">
                          <a:effectLst/>
                          <a:latin typeface="Times New Roman" pitchFamily="18" charset="0"/>
                          <a:cs typeface="Times New Roman" pitchFamily="18" charset="0"/>
                        </a:rPr>
                        <a:t> </a:t>
                      </a:r>
                      <a:endParaRPr lang="ro-RO" sz="1200" dirty="0">
                        <a:effectLst/>
                        <a:latin typeface="Times New Roman" pitchFamily="18" charset="0"/>
                        <a:ea typeface="Calibri"/>
                        <a:cs typeface="Times New Roman" pitchFamily="18" charset="0"/>
                      </a:endParaRPr>
                    </a:p>
                  </a:txBody>
                  <a:tcPr marL="38337" marR="38337" marT="0" marB="0"/>
                </a:tc>
                <a:tc>
                  <a:txBody>
                    <a:bodyPr/>
                    <a:lstStyle/>
                    <a:p>
                      <a:pPr algn="just">
                        <a:lnSpc>
                          <a:spcPct val="115000"/>
                        </a:lnSpc>
                        <a:spcAft>
                          <a:spcPts val="0"/>
                        </a:spcAft>
                      </a:pPr>
                      <a:r>
                        <a:rPr lang="ro-RO" sz="1200">
                          <a:effectLst/>
                          <a:latin typeface="Times New Roman" pitchFamily="18" charset="0"/>
                          <a:cs typeface="Times New Roman" pitchFamily="18" charset="0"/>
                        </a:rPr>
                        <a:t>Evidenţa  ordinelor cu  privire  la  angajare  în cadrul  DGASPF  Cahul </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82 ordine de angajare emise.</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dirty="0">
                          <a:effectLst/>
                          <a:latin typeface="Times New Roman" pitchFamily="18" charset="0"/>
                          <a:cs typeface="Times New Roman" pitchFamily="18" charset="0"/>
                        </a:rPr>
                        <a:t>15 ordine de angajare emise</a:t>
                      </a:r>
                      <a:endParaRPr lang="ro-RO" sz="1200" dirty="0">
                        <a:effectLst/>
                        <a:latin typeface="Times New Roman" pitchFamily="18" charset="0"/>
                        <a:ea typeface="Calibri"/>
                        <a:cs typeface="Times New Roman" pitchFamily="18" charset="0"/>
                      </a:endParaRPr>
                    </a:p>
                  </a:txBody>
                  <a:tcPr marL="38337" marR="38337" marT="0" marB="0"/>
                </a:tc>
                <a:extLst>
                  <a:ext uri="{0D108BD9-81ED-4DB2-BD59-A6C34878D82A}">
                    <a16:rowId xmlns:a16="http://schemas.microsoft.com/office/drawing/2014/main" val="10002"/>
                  </a:ext>
                </a:extLst>
              </a:tr>
              <a:tr h="638654">
                <a:tc>
                  <a:txBody>
                    <a:bodyPr/>
                    <a:lstStyle/>
                    <a:p>
                      <a:pPr marL="0" lvl="0" indent="0">
                        <a:lnSpc>
                          <a:spcPct val="115000"/>
                        </a:lnSpc>
                        <a:spcAft>
                          <a:spcPts val="0"/>
                        </a:spcAft>
                        <a:buFont typeface="+mj-lt"/>
                        <a:buNone/>
                      </a:pPr>
                      <a:r>
                        <a:rPr lang="ro-RO" sz="1200" dirty="0" smtClean="0">
                          <a:effectLst/>
                          <a:latin typeface="Times New Roman" pitchFamily="18" charset="0"/>
                          <a:cs typeface="Times New Roman" pitchFamily="18" charset="0"/>
                        </a:rPr>
                        <a:t>3. </a:t>
                      </a:r>
                      <a:r>
                        <a:rPr lang="ro-RO" sz="1200" dirty="0">
                          <a:effectLst/>
                          <a:latin typeface="Times New Roman" pitchFamily="18" charset="0"/>
                          <a:cs typeface="Times New Roman" pitchFamily="18" charset="0"/>
                        </a:rPr>
                        <a:t> </a:t>
                      </a:r>
                      <a:endParaRPr lang="ro-RO" sz="1200" dirty="0">
                        <a:effectLst/>
                        <a:latin typeface="Times New Roman" pitchFamily="18" charset="0"/>
                        <a:ea typeface="Calibri"/>
                        <a:cs typeface="Times New Roman" pitchFamily="18" charset="0"/>
                      </a:endParaRPr>
                    </a:p>
                  </a:txBody>
                  <a:tcPr marL="38337" marR="38337" marT="0" marB="0"/>
                </a:tc>
                <a:tc>
                  <a:txBody>
                    <a:bodyPr/>
                    <a:lstStyle/>
                    <a:p>
                      <a:pPr algn="just">
                        <a:lnSpc>
                          <a:spcPct val="115000"/>
                        </a:lnSpc>
                        <a:spcAft>
                          <a:spcPts val="0"/>
                        </a:spcAft>
                      </a:pPr>
                      <a:r>
                        <a:rPr lang="ro-RO" sz="1200">
                          <a:effectLst/>
                          <a:latin typeface="Times New Roman" pitchFamily="18" charset="0"/>
                          <a:cs typeface="Times New Roman" pitchFamily="18" charset="0"/>
                        </a:rPr>
                        <a:t> Evidenţa  ordinelor cu  privire  la  angajare  în cadrul  DGASPF  Cahul </a:t>
                      </a:r>
                    </a:p>
                    <a:p>
                      <a:pPr algn="just">
                        <a:lnSpc>
                          <a:spcPct val="115000"/>
                        </a:lnSpc>
                        <a:spcAft>
                          <a:spcPts val="0"/>
                        </a:spcAft>
                      </a:pPr>
                      <a:r>
                        <a:rPr lang="ro-RO" sz="1200">
                          <a:effectLst/>
                          <a:latin typeface="Times New Roman" pitchFamily="18" charset="0"/>
                          <a:cs typeface="Times New Roman" pitchFamily="18" charset="0"/>
                        </a:rPr>
                        <a:t> </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2 angajați prin cumul.</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1 angajat prin cumul.</a:t>
                      </a:r>
                      <a:endParaRPr lang="ro-RO" sz="1200">
                        <a:effectLst/>
                        <a:latin typeface="Times New Roman" pitchFamily="18" charset="0"/>
                        <a:ea typeface="Calibri"/>
                        <a:cs typeface="Times New Roman" pitchFamily="18" charset="0"/>
                      </a:endParaRPr>
                    </a:p>
                  </a:txBody>
                  <a:tcPr marL="38337" marR="38337" marT="0" marB="0"/>
                </a:tc>
                <a:extLst>
                  <a:ext uri="{0D108BD9-81ED-4DB2-BD59-A6C34878D82A}">
                    <a16:rowId xmlns:a16="http://schemas.microsoft.com/office/drawing/2014/main" val="10003"/>
                  </a:ext>
                </a:extLst>
              </a:tr>
              <a:tr h="531059">
                <a:tc>
                  <a:txBody>
                    <a:bodyPr/>
                    <a:lstStyle/>
                    <a:p>
                      <a:pPr marL="0" lvl="0" indent="0">
                        <a:lnSpc>
                          <a:spcPct val="115000"/>
                        </a:lnSpc>
                        <a:spcAft>
                          <a:spcPts val="0"/>
                        </a:spcAft>
                        <a:buFont typeface="+mj-lt"/>
                        <a:buNone/>
                      </a:pPr>
                      <a:r>
                        <a:rPr lang="ro-RO" sz="1200" dirty="0" smtClean="0">
                          <a:effectLst/>
                          <a:latin typeface="Times New Roman" pitchFamily="18" charset="0"/>
                          <a:ea typeface="+mn-ea"/>
                          <a:cs typeface="Times New Roman" pitchFamily="18" charset="0"/>
                        </a:rPr>
                        <a:t>4.</a:t>
                      </a:r>
                      <a:r>
                        <a:rPr lang="ro-RO" sz="1200" baseline="0" dirty="0" smtClean="0">
                          <a:effectLst/>
                          <a:latin typeface="Times New Roman" pitchFamily="18" charset="0"/>
                          <a:ea typeface="+mn-ea"/>
                          <a:cs typeface="Times New Roman" pitchFamily="18" charset="0"/>
                        </a:rPr>
                        <a:t> </a:t>
                      </a:r>
                      <a:endParaRPr lang="ro-RO" sz="1200" dirty="0">
                        <a:effectLst/>
                        <a:latin typeface="Times New Roman" pitchFamily="18" charset="0"/>
                        <a:ea typeface="Calibri"/>
                        <a:cs typeface="Times New Roman" pitchFamily="18" charset="0"/>
                      </a:endParaRPr>
                    </a:p>
                  </a:txBody>
                  <a:tcPr marL="38337" marR="38337" marT="0" marB="0"/>
                </a:tc>
                <a:tc>
                  <a:txBody>
                    <a:bodyPr/>
                    <a:lstStyle/>
                    <a:p>
                      <a:pPr algn="just">
                        <a:lnSpc>
                          <a:spcPct val="115000"/>
                        </a:lnSpc>
                        <a:spcAft>
                          <a:spcPts val="0"/>
                        </a:spcAft>
                      </a:pPr>
                      <a:r>
                        <a:rPr lang="ro-RO" sz="1200">
                          <a:effectLst/>
                          <a:latin typeface="Times New Roman" pitchFamily="18" charset="0"/>
                          <a:cs typeface="Times New Roman" pitchFamily="18" charset="0"/>
                        </a:rPr>
                        <a:t>Evidenţa  ordinelor cu  privire  la  eliberarea  angajaţilor  din  cadrul  DGASPF Cahul. </a:t>
                      </a:r>
                    </a:p>
                    <a:p>
                      <a:pPr marL="457200" algn="just">
                        <a:lnSpc>
                          <a:spcPct val="115000"/>
                        </a:lnSpc>
                        <a:spcAft>
                          <a:spcPts val="0"/>
                        </a:spcAft>
                      </a:pPr>
                      <a:r>
                        <a:rPr lang="ro-RO" sz="1200">
                          <a:effectLst/>
                          <a:latin typeface="Times New Roman" pitchFamily="18" charset="0"/>
                          <a:cs typeface="Times New Roman" pitchFamily="18" charset="0"/>
                        </a:rPr>
                        <a:t> </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62 angajaţi  eliberați.</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26 angajaţi  eliberați.</a:t>
                      </a:r>
                    </a:p>
                    <a:p>
                      <a:pPr>
                        <a:lnSpc>
                          <a:spcPct val="115000"/>
                        </a:lnSpc>
                        <a:spcAft>
                          <a:spcPts val="0"/>
                        </a:spcAft>
                      </a:pPr>
                      <a:r>
                        <a:rPr lang="ro-RO" sz="1200">
                          <a:effectLst/>
                          <a:latin typeface="Times New Roman" pitchFamily="18" charset="0"/>
                          <a:cs typeface="Times New Roman" pitchFamily="18" charset="0"/>
                        </a:rPr>
                        <a:t> </a:t>
                      </a:r>
                      <a:endParaRPr lang="ro-RO" sz="1200">
                        <a:effectLst/>
                        <a:latin typeface="Times New Roman" pitchFamily="18" charset="0"/>
                        <a:ea typeface="Calibri"/>
                        <a:cs typeface="Times New Roman" pitchFamily="18" charset="0"/>
                      </a:endParaRPr>
                    </a:p>
                  </a:txBody>
                  <a:tcPr marL="38337" marR="38337" marT="0" marB="0"/>
                </a:tc>
                <a:extLst>
                  <a:ext uri="{0D108BD9-81ED-4DB2-BD59-A6C34878D82A}">
                    <a16:rowId xmlns:a16="http://schemas.microsoft.com/office/drawing/2014/main" val="10004"/>
                  </a:ext>
                </a:extLst>
              </a:tr>
              <a:tr h="531059">
                <a:tc>
                  <a:txBody>
                    <a:bodyPr/>
                    <a:lstStyle/>
                    <a:p>
                      <a:pPr marL="0" lvl="0" indent="0">
                        <a:lnSpc>
                          <a:spcPct val="115000"/>
                        </a:lnSpc>
                        <a:spcAft>
                          <a:spcPts val="0"/>
                        </a:spcAft>
                        <a:buFont typeface="+mj-lt"/>
                        <a:buNone/>
                      </a:pPr>
                      <a:r>
                        <a:rPr lang="ro-RO" sz="1200" dirty="0" smtClean="0">
                          <a:effectLst/>
                          <a:latin typeface="Times New Roman" pitchFamily="18" charset="0"/>
                          <a:cs typeface="Times New Roman" pitchFamily="18" charset="0"/>
                        </a:rPr>
                        <a:t>5. </a:t>
                      </a:r>
                      <a:r>
                        <a:rPr lang="ro-RO" sz="1200" dirty="0">
                          <a:effectLst/>
                          <a:latin typeface="Times New Roman" pitchFamily="18" charset="0"/>
                          <a:cs typeface="Times New Roman" pitchFamily="18" charset="0"/>
                        </a:rPr>
                        <a:t> </a:t>
                      </a:r>
                      <a:endParaRPr lang="ro-RO" sz="1200" dirty="0">
                        <a:effectLst/>
                        <a:latin typeface="Times New Roman" pitchFamily="18" charset="0"/>
                        <a:ea typeface="Calibri"/>
                        <a:cs typeface="Times New Roman" pitchFamily="18" charset="0"/>
                      </a:endParaRPr>
                    </a:p>
                  </a:txBody>
                  <a:tcPr marL="38337" marR="38337" marT="0" marB="0"/>
                </a:tc>
                <a:tc>
                  <a:txBody>
                    <a:bodyPr/>
                    <a:lstStyle/>
                    <a:p>
                      <a:pPr algn="just">
                        <a:lnSpc>
                          <a:spcPct val="115000"/>
                        </a:lnSpc>
                        <a:spcAft>
                          <a:spcPts val="0"/>
                        </a:spcAft>
                      </a:pPr>
                      <a:r>
                        <a:rPr lang="ro-RO" sz="1200">
                          <a:effectLst/>
                          <a:latin typeface="Times New Roman" pitchFamily="18" charset="0"/>
                          <a:cs typeface="Times New Roman" pitchFamily="18" charset="0"/>
                        </a:rPr>
                        <a:t>Evidenţa  ordinelor cu  privire  la  transferarea  angajaţilor     din  cadrul  DGASPF Cahul. </a:t>
                      </a:r>
                    </a:p>
                    <a:p>
                      <a:pPr marL="457200" algn="just">
                        <a:lnSpc>
                          <a:spcPct val="115000"/>
                        </a:lnSpc>
                        <a:spcAft>
                          <a:spcPts val="0"/>
                        </a:spcAft>
                      </a:pPr>
                      <a:r>
                        <a:rPr lang="ro-RO" sz="1200">
                          <a:effectLst/>
                          <a:latin typeface="Times New Roman" pitchFamily="18" charset="0"/>
                          <a:cs typeface="Times New Roman" pitchFamily="18" charset="0"/>
                        </a:rPr>
                        <a:t> </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6  angajaţi transferați</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1 angajaţi transferat</a:t>
                      </a:r>
                      <a:endParaRPr lang="ro-RO" sz="1200">
                        <a:effectLst/>
                        <a:latin typeface="Times New Roman" pitchFamily="18" charset="0"/>
                        <a:ea typeface="Calibri"/>
                        <a:cs typeface="Times New Roman" pitchFamily="18" charset="0"/>
                      </a:endParaRPr>
                    </a:p>
                  </a:txBody>
                  <a:tcPr marL="38337" marR="38337" marT="0" marB="0"/>
                </a:tc>
                <a:extLst>
                  <a:ext uri="{0D108BD9-81ED-4DB2-BD59-A6C34878D82A}">
                    <a16:rowId xmlns:a16="http://schemas.microsoft.com/office/drawing/2014/main" val="10005"/>
                  </a:ext>
                </a:extLst>
              </a:tr>
              <a:tr h="531059">
                <a:tc>
                  <a:txBody>
                    <a:bodyPr/>
                    <a:lstStyle/>
                    <a:p>
                      <a:pPr marL="0" lvl="0" indent="0">
                        <a:lnSpc>
                          <a:spcPct val="115000"/>
                        </a:lnSpc>
                        <a:spcAft>
                          <a:spcPts val="0"/>
                        </a:spcAft>
                        <a:buFont typeface="+mj-lt"/>
                        <a:buNone/>
                      </a:pPr>
                      <a:r>
                        <a:rPr lang="ro-RO" sz="1200" dirty="0" smtClean="0">
                          <a:effectLst/>
                          <a:latin typeface="Times New Roman" pitchFamily="18" charset="0"/>
                          <a:cs typeface="Times New Roman" pitchFamily="18" charset="0"/>
                        </a:rPr>
                        <a:t>6. </a:t>
                      </a:r>
                      <a:r>
                        <a:rPr lang="ro-RO" sz="1200" dirty="0">
                          <a:effectLst/>
                          <a:latin typeface="Times New Roman" pitchFamily="18" charset="0"/>
                          <a:cs typeface="Times New Roman" pitchFamily="18" charset="0"/>
                        </a:rPr>
                        <a:t> </a:t>
                      </a:r>
                      <a:endParaRPr lang="ro-RO" sz="1200" dirty="0">
                        <a:effectLst/>
                        <a:latin typeface="Times New Roman" pitchFamily="18" charset="0"/>
                        <a:ea typeface="Calibri"/>
                        <a:cs typeface="Times New Roman" pitchFamily="18" charset="0"/>
                      </a:endParaRPr>
                    </a:p>
                  </a:txBody>
                  <a:tcPr marL="38337" marR="38337" marT="0" marB="0"/>
                </a:tc>
                <a:tc>
                  <a:txBody>
                    <a:bodyPr/>
                    <a:lstStyle/>
                    <a:p>
                      <a:pPr algn="just">
                        <a:lnSpc>
                          <a:spcPct val="115000"/>
                        </a:lnSpc>
                        <a:spcAft>
                          <a:spcPts val="0"/>
                        </a:spcAft>
                      </a:pPr>
                      <a:r>
                        <a:rPr lang="ro-RO" sz="1200">
                          <a:effectLst/>
                          <a:latin typeface="Times New Roman" pitchFamily="18" charset="0"/>
                          <a:cs typeface="Times New Roman" pitchFamily="18" charset="0"/>
                        </a:rPr>
                        <a:t>Evidenţa  ordinelor cu  privire  la  transferarea  angajaţilor     din  cadrul  DGASPF Cahul. În conformitate cu legislaţia în vigoare </a:t>
                      </a:r>
                    </a:p>
                    <a:p>
                      <a:pPr marL="457200" algn="just">
                        <a:lnSpc>
                          <a:spcPct val="115000"/>
                        </a:lnSpc>
                        <a:spcAft>
                          <a:spcPts val="0"/>
                        </a:spcAft>
                      </a:pPr>
                      <a:r>
                        <a:rPr lang="ro-RO" sz="1200">
                          <a:effectLst/>
                          <a:latin typeface="Times New Roman" pitchFamily="18" charset="0"/>
                          <a:cs typeface="Times New Roman" pitchFamily="18" charset="0"/>
                        </a:rPr>
                        <a:t> </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421 angajaţi</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421 angajaţi</a:t>
                      </a:r>
                    </a:p>
                    <a:p>
                      <a:pPr>
                        <a:lnSpc>
                          <a:spcPct val="115000"/>
                        </a:lnSpc>
                        <a:spcAft>
                          <a:spcPts val="0"/>
                        </a:spcAft>
                      </a:pPr>
                      <a:r>
                        <a:rPr lang="ro-RO" sz="1200">
                          <a:effectLst/>
                          <a:latin typeface="Times New Roman" pitchFamily="18" charset="0"/>
                          <a:cs typeface="Times New Roman" pitchFamily="18" charset="0"/>
                        </a:rPr>
                        <a:t> </a:t>
                      </a:r>
                      <a:endParaRPr lang="ro-RO" sz="1200">
                        <a:effectLst/>
                        <a:latin typeface="Times New Roman" pitchFamily="18" charset="0"/>
                        <a:ea typeface="Calibri"/>
                        <a:cs typeface="Times New Roman" pitchFamily="18" charset="0"/>
                      </a:endParaRPr>
                    </a:p>
                  </a:txBody>
                  <a:tcPr marL="38337" marR="38337" marT="0" marB="0"/>
                </a:tc>
                <a:extLst>
                  <a:ext uri="{0D108BD9-81ED-4DB2-BD59-A6C34878D82A}">
                    <a16:rowId xmlns:a16="http://schemas.microsoft.com/office/drawing/2014/main" val="10006"/>
                  </a:ext>
                </a:extLst>
              </a:tr>
              <a:tr h="423463">
                <a:tc>
                  <a:txBody>
                    <a:bodyPr/>
                    <a:lstStyle/>
                    <a:p>
                      <a:pPr marL="0" lvl="0" indent="0">
                        <a:lnSpc>
                          <a:spcPct val="115000"/>
                        </a:lnSpc>
                        <a:spcAft>
                          <a:spcPts val="0"/>
                        </a:spcAft>
                        <a:buFont typeface="+mj-lt"/>
                        <a:buNone/>
                      </a:pPr>
                      <a:r>
                        <a:rPr lang="ro-RO" sz="1200" dirty="0" smtClean="0">
                          <a:effectLst/>
                          <a:latin typeface="Times New Roman" pitchFamily="18" charset="0"/>
                          <a:cs typeface="Times New Roman" pitchFamily="18" charset="0"/>
                        </a:rPr>
                        <a:t>7. </a:t>
                      </a:r>
                      <a:r>
                        <a:rPr lang="ro-RO" sz="1200" dirty="0">
                          <a:effectLst/>
                          <a:latin typeface="Times New Roman" pitchFamily="18" charset="0"/>
                          <a:cs typeface="Times New Roman" pitchFamily="18" charset="0"/>
                        </a:rPr>
                        <a:t> </a:t>
                      </a:r>
                      <a:endParaRPr lang="ro-RO" sz="1200" dirty="0">
                        <a:effectLst/>
                        <a:latin typeface="Times New Roman" pitchFamily="18" charset="0"/>
                        <a:ea typeface="Calibri"/>
                        <a:cs typeface="Times New Roman" pitchFamily="18" charset="0"/>
                      </a:endParaRPr>
                    </a:p>
                  </a:txBody>
                  <a:tcPr marL="38337" marR="38337" marT="0" marB="0"/>
                </a:tc>
                <a:tc>
                  <a:txBody>
                    <a:bodyPr/>
                    <a:lstStyle/>
                    <a:p>
                      <a:pPr algn="just">
                        <a:lnSpc>
                          <a:spcPct val="115000"/>
                        </a:lnSpc>
                        <a:spcAft>
                          <a:spcPts val="0"/>
                        </a:spcAft>
                      </a:pPr>
                      <a:r>
                        <a:rPr lang="ro-RO" sz="1200" dirty="0">
                          <a:effectLst/>
                          <a:latin typeface="Times New Roman" pitchFamily="18" charset="0"/>
                          <a:cs typeface="Times New Roman" pitchFamily="18" charset="0"/>
                        </a:rPr>
                        <a:t>Îndeplinirea certificatelor  medicale şi  îndeplinirea  declaraţiilor. Calcularea vechimii  în muncă certificatelor  medicală  </a:t>
                      </a:r>
                    </a:p>
                    <a:p>
                      <a:pPr marL="457200" algn="just">
                        <a:lnSpc>
                          <a:spcPct val="115000"/>
                        </a:lnSpc>
                        <a:spcAft>
                          <a:spcPts val="0"/>
                        </a:spcAft>
                      </a:pPr>
                      <a:r>
                        <a:rPr lang="ro-RO" sz="1200" dirty="0">
                          <a:effectLst/>
                          <a:latin typeface="Times New Roman" pitchFamily="18" charset="0"/>
                          <a:cs typeface="Times New Roman" pitchFamily="18" charset="0"/>
                        </a:rPr>
                        <a:t> </a:t>
                      </a:r>
                      <a:endParaRPr lang="ro-RO" sz="1200" dirty="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a:effectLst/>
                          <a:latin typeface="Times New Roman" pitchFamily="18" charset="0"/>
                          <a:cs typeface="Times New Roman" pitchFamily="18" charset="0"/>
                        </a:rPr>
                        <a:t>120 foi de boală.</a:t>
                      </a:r>
                      <a:endParaRPr lang="ro-RO" sz="1200">
                        <a:effectLst/>
                        <a:latin typeface="Times New Roman" pitchFamily="18" charset="0"/>
                        <a:ea typeface="Calibri"/>
                        <a:cs typeface="Times New Roman" pitchFamily="18" charset="0"/>
                      </a:endParaRPr>
                    </a:p>
                  </a:txBody>
                  <a:tcPr marL="38337" marR="38337" marT="0" marB="0"/>
                </a:tc>
                <a:tc>
                  <a:txBody>
                    <a:bodyPr/>
                    <a:lstStyle/>
                    <a:p>
                      <a:pPr>
                        <a:lnSpc>
                          <a:spcPct val="115000"/>
                        </a:lnSpc>
                        <a:spcAft>
                          <a:spcPts val="0"/>
                        </a:spcAft>
                      </a:pPr>
                      <a:r>
                        <a:rPr lang="ro-RO" sz="1200" dirty="0">
                          <a:effectLst/>
                          <a:latin typeface="Times New Roman" pitchFamily="18" charset="0"/>
                          <a:cs typeface="Times New Roman" pitchFamily="18" charset="0"/>
                        </a:rPr>
                        <a:t>58 f/boală.</a:t>
                      </a:r>
                    </a:p>
                    <a:p>
                      <a:pPr>
                        <a:lnSpc>
                          <a:spcPct val="115000"/>
                        </a:lnSpc>
                        <a:spcAft>
                          <a:spcPts val="0"/>
                        </a:spcAft>
                      </a:pPr>
                      <a:r>
                        <a:rPr lang="ro-RO" sz="1200" dirty="0">
                          <a:effectLst/>
                          <a:latin typeface="Times New Roman" pitchFamily="18" charset="0"/>
                          <a:cs typeface="Times New Roman" pitchFamily="18" charset="0"/>
                        </a:rPr>
                        <a:t> </a:t>
                      </a:r>
                      <a:endParaRPr lang="ro-RO" sz="1200" dirty="0">
                        <a:effectLst/>
                        <a:latin typeface="Times New Roman" pitchFamily="18" charset="0"/>
                        <a:ea typeface="Calibri"/>
                        <a:cs typeface="Times New Roman" pitchFamily="18" charset="0"/>
                      </a:endParaRPr>
                    </a:p>
                  </a:txBody>
                  <a:tcPr marL="38337" marR="38337"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4486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03648" y="116632"/>
            <a:ext cx="7498080" cy="1143000"/>
          </a:xfrm>
        </p:spPr>
        <p:txBody>
          <a:bodyPr>
            <a:normAutofit/>
          </a:bodyPr>
          <a:lstStyle/>
          <a:p>
            <a:pPr algn="ctr"/>
            <a:r>
              <a:rPr lang="ro-RO" sz="4000" b="1" dirty="0" smtClean="0">
                <a:latin typeface="Times New Roman" pitchFamily="18" charset="0"/>
                <a:cs typeface="Times New Roman" pitchFamily="18" charset="0"/>
              </a:rPr>
              <a:t>ACTIVITATEA JURIDICĂ</a:t>
            </a:r>
            <a:endParaRPr lang="ro-RO" sz="4000" b="1" dirty="0">
              <a:latin typeface="Times New Roman" pitchFamily="18" charset="0"/>
              <a:cs typeface="Times New Roman" pitchFamily="18" charset="0"/>
            </a:endParaRPr>
          </a:p>
        </p:txBody>
      </p:sp>
      <p:graphicFrame>
        <p:nvGraphicFramePr>
          <p:cNvPr id="4" name="Substituent conținut 3"/>
          <p:cNvGraphicFramePr>
            <a:graphicFrameLocks noGrp="1"/>
          </p:cNvGraphicFramePr>
          <p:nvPr>
            <p:ph idx="1"/>
            <p:extLst>
              <p:ext uri="{D42A27DB-BD31-4B8C-83A1-F6EECF244321}">
                <p14:modId xmlns:p14="http://schemas.microsoft.com/office/powerpoint/2010/main" val="133792606"/>
              </p:ext>
            </p:extLst>
          </p:nvPr>
        </p:nvGraphicFramePr>
        <p:xfrm>
          <a:off x="1475656" y="1052736"/>
          <a:ext cx="7128792" cy="5837959"/>
        </p:xfrm>
        <a:graphic>
          <a:graphicData uri="http://schemas.openxmlformats.org/drawingml/2006/table">
            <a:tbl>
              <a:tblPr firstRow="1" firstCol="1" bandRow="1">
                <a:tableStyleId>{5C22544A-7EE6-4342-B048-85BDC9FD1C3A}</a:tableStyleId>
              </a:tblPr>
              <a:tblGrid>
                <a:gridCol w="544014">
                  <a:extLst>
                    <a:ext uri="{9D8B030D-6E8A-4147-A177-3AD203B41FA5}">
                      <a16:colId xmlns:a16="http://schemas.microsoft.com/office/drawing/2014/main" val="20000"/>
                    </a:ext>
                  </a:extLst>
                </a:gridCol>
                <a:gridCol w="5446142">
                  <a:extLst>
                    <a:ext uri="{9D8B030D-6E8A-4147-A177-3AD203B41FA5}">
                      <a16:colId xmlns:a16="http://schemas.microsoft.com/office/drawing/2014/main" val="20001"/>
                    </a:ext>
                  </a:extLst>
                </a:gridCol>
                <a:gridCol w="500067">
                  <a:extLst>
                    <a:ext uri="{9D8B030D-6E8A-4147-A177-3AD203B41FA5}">
                      <a16:colId xmlns:a16="http://schemas.microsoft.com/office/drawing/2014/main" val="20002"/>
                    </a:ext>
                  </a:extLst>
                </a:gridCol>
                <a:gridCol w="638569">
                  <a:extLst>
                    <a:ext uri="{9D8B030D-6E8A-4147-A177-3AD203B41FA5}">
                      <a16:colId xmlns:a16="http://schemas.microsoft.com/office/drawing/2014/main" val="20003"/>
                    </a:ext>
                  </a:extLst>
                </a:gridCol>
              </a:tblGrid>
              <a:tr h="436418">
                <a:tc>
                  <a:txBody>
                    <a:bodyPr/>
                    <a:lstStyle/>
                    <a:p>
                      <a:pPr>
                        <a:lnSpc>
                          <a:spcPct val="115000"/>
                        </a:lnSpc>
                        <a:spcAft>
                          <a:spcPts val="0"/>
                        </a:spcAft>
                        <a:tabLst>
                          <a:tab pos="5671185" algn="l"/>
                        </a:tabLst>
                      </a:pPr>
                      <a:r>
                        <a:rPr lang="ro-RO" sz="1100" dirty="0">
                          <a:effectLst/>
                          <a:latin typeface="Times New Roman" pitchFamily="18" charset="0"/>
                          <a:cs typeface="Times New Roman" pitchFamily="18" charset="0"/>
                        </a:rPr>
                        <a:t>Nr. d/o</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100" dirty="0">
                          <a:effectLst/>
                          <a:latin typeface="Times New Roman" pitchFamily="18" charset="0"/>
                          <a:cs typeface="Times New Roman" pitchFamily="18" charset="0"/>
                        </a:rPr>
                        <a:t>Activități planificate</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a:effectLst/>
                          <a:latin typeface="Times New Roman" pitchFamily="18" charset="0"/>
                          <a:cs typeface="Times New Roman" pitchFamily="18" charset="0"/>
                        </a:rPr>
                        <a:t>2019</a:t>
                      </a:r>
                      <a:endParaRPr lang="ro-RO" sz="105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a:effectLst/>
                          <a:latin typeface="Times New Roman" pitchFamily="18" charset="0"/>
                          <a:cs typeface="Times New Roman" pitchFamily="18" charset="0"/>
                        </a:rPr>
                        <a:t>2020/ I semestru</a:t>
                      </a:r>
                      <a:endParaRPr lang="ro-RO" sz="1050">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0"/>
                  </a:ext>
                </a:extLst>
              </a:tr>
              <a:tr h="581891">
                <a:tc>
                  <a:txBody>
                    <a:bodyPr/>
                    <a:lstStyle/>
                    <a:p>
                      <a:pPr marL="342900" lvl="0" indent="-342900">
                        <a:lnSpc>
                          <a:spcPct val="115000"/>
                        </a:lnSpc>
                        <a:spcAft>
                          <a:spcPts val="0"/>
                        </a:spcAft>
                        <a:buFont typeface="+mj-lt"/>
                        <a:buAutoNum type="arabicPeriod"/>
                        <a:tabLst>
                          <a:tab pos="5671185" algn="l"/>
                        </a:tabLst>
                      </a:pPr>
                      <a:r>
                        <a:rPr lang="ro-RO" sz="1100">
                          <a:effectLst/>
                          <a:latin typeface="Times New Roman" pitchFamily="18" charset="0"/>
                          <a:cs typeface="Times New Roman" pitchFamily="18" charset="0"/>
                        </a:rPr>
                        <a:t> </a:t>
                      </a:r>
                      <a:endParaRPr lang="ro-RO" sz="110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dirty="0">
                          <a:effectLst/>
                          <a:latin typeface="Times New Roman" pitchFamily="18" charset="0"/>
                          <a:cs typeface="Times New Roman" pitchFamily="18" charset="0"/>
                        </a:rPr>
                        <a:t>A eliberat autorizații de vindere/acceptare a moștenirii sau participare la privatizare în temeiul art. 48/75 Cod Civil al RM  și  autorizații de vindere/ acceptare a moștenirii  sau participare la privatizare în temeiul art.139 Cod Civil al RM</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8/ 17</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a:t>
                      </a:r>
                      <a:endParaRPr lang="ro-RO" sz="1050" b="1">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1"/>
                  </a:ext>
                </a:extLst>
              </a:tr>
              <a:tr h="290945">
                <a:tc>
                  <a:txBody>
                    <a:bodyPr/>
                    <a:lstStyle/>
                    <a:p>
                      <a:pPr marL="0" lvl="0" indent="0">
                        <a:lnSpc>
                          <a:spcPct val="115000"/>
                        </a:lnSpc>
                        <a:spcAft>
                          <a:spcPts val="0"/>
                        </a:spcAft>
                        <a:buFont typeface="+mj-lt"/>
                        <a:buNone/>
                        <a:tabLst>
                          <a:tab pos="5671185" algn="l"/>
                        </a:tabLst>
                      </a:pPr>
                      <a:r>
                        <a:rPr lang="ro-RO" sz="1100" dirty="0" smtClean="0">
                          <a:effectLst/>
                          <a:latin typeface="Times New Roman" pitchFamily="18" charset="0"/>
                          <a:cs typeface="Times New Roman" pitchFamily="18" charset="0"/>
                        </a:rPr>
                        <a:t>2. </a:t>
                      </a: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a:effectLst/>
                          <a:latin typeface="Times New Roman" pitchFamily="18" charset="0"/>
                          <a:cs typeface="Times New Roman" pitchFamily="18" charset="0"/>
                        </a:rPr>
                        <a:t>A verificat legalitatea contractelor încheiate cu prestatorii de serviciu în care DGASPF Cahul are calitate de beneficiar</a:t>
                      </a:r>
                      <a:endParaRPr lang="ro-RO" sz="110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 </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 </a:t>
                      </a:r>
                      <a:endParaRPr lang="ro-RO" sz="1050" b="1">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2"/>
                  </a:ext>
                </a:extLst>
              </a:tr>
              <a:tr h="436418">
                <a:tc>
                  <a:txBody>
                    <a:bodyPr/>
                    <a:lstStyle/>
                    <a:p>
                      <a:pPr marL="0" lvl="0" indent="0">
                        <a:lnSpc>
                          <a:spcPct val="115000"/>
                        </a:lnSpc>
                        <a:spcAft>
                          <a:spcPts val="0"/>
                        </a:spcAft>
                        <a:buFont typeface="+mj-lt"/>
                        <a:buNone/>
                        <a:tabLst>
                          <a:tab pos="5671185" algn="l"/>
                        </a:tabLst>
                      </a:pPr>
                      <a:r>
                        <a:rPr lang="ro-RO" sz="1100" dirty="0" smtClean="0">
                          <a:effectLst/>
                          <a:latin typeface="Times New Roman" pitchFamily="18" charset="0"/>
                          <a:cs typeface="Times New Roman" pitchFamily="18" charset="0"/>
                        </a:rPr>
                        <a:t>3. </a:t>
                      </a: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a:effectLst/>
                          <a:latin typeface="Times New Roman" pitchFamily="18" charset="0"/>
                          <a:cs typeface="Times New Roman" pitchFamily="18" charset="0"/>
                        </a:rPr>
                        <a:t>A  examinat  de petiții din partea cetățenilor,  expediindu-le acestora un răspuns motivat în acest sens;</a:t>
                      </a:r>
                    </a:p>
                    <a:p>
                      <a:pPr algn="just">
                        <a:lnSpc>
                          <a:spcPct val="115000"/>
                        </a:lnSpc>
                        <a:spcAft>
                          <a:spcPts val="0"/>
                        </a:spcAft>
                        <a:tabLst>
                          <a:tab pos="5671185" algn="l"/>
                        </a:tabLst>
                      </a:pPr>
                      <a:r>
                        <a:rPr lang="ro-RO" sz="1100">
                          <a:effectLst/>
                          <a:latin typeface="Times New Roman" pitchFamily="18" charset="0"/>
                          <a:cs typeface="Times New Roman" pitchFamily="18" charset="0"/>
                        </a:rPr>
                        <a:t> </a:t>
                      </a:r>
                      <a:endParaRPr lang="ro-RO" sz="110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65</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15</a:t>
                      </a:r>
                      <a:endParaRPr lang="ro-RO" sz="1050" b="1">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3"/>
                  </a:ext>
                </a:extLst>
              </a:tr>
              <a:tr h="436418">
                <a:tc>
                  <a:txBody>
                    <a:bodyPr/>
                    <a:lstStyle/>
                    <a:p>
                      <a:pPr marL="0" lvl="0" indent="0">
                        <a:lnSpc>
                          <a:spcPct val="115000"/>
                        </a:lnSpc>
                        <a:spcAft>
                          <a:spcPts val="0"/>
                        </a:spcAft>
                        <a:buFont typeface="+mj-lt"/>
                        <a:buNone/>
                        <a:tabLst>
                          <a:tab pos="5671185" algn="l"/>
                        </a:tabLst>
                      </a:pPr>
                      <a:r>
                        <a:rPr lang="ro-RO" sz="1100" dirty="0" smtClean="0">
                          <a:effectLst/>
                          <a:latin typeface="Times New Roman" pitchFamily="18" charset="0"/>
                          <a:cs typeface="Times New Roman" pitchFamily="18" charset="0"/>
                        </a:rPr>
                        <a:t>4. </a:t>
                      </a: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a:effectLst/>
                          <a:latin typeface="Times New Roman" pitchFamily="18" charset="0"/>
                          <a:cs typeface="Times New Roman" pitchFamily="18" charset="0"/>
                        </a:rPr>
                        <a:t>A pregătit    Note informative în ce privește executarea deciziilor de către  Direcția Generală Asistență Socială și Protecție a Familiei Cahul;</a:t>
                      </a:r>
                    </a:p>
                    <a:p>
                      <a:pPr algn="just">
                        <a:lnSpc>
                          <a:spcPct val="115000"/>
                        </a:lnSpc>
                        <a:spcAft>
                          <a:spcPts val="0"/>
                        </a:spcAft>
                        <a:tabLst>
                          <a:tab pos="5671185" algn="l"/>
                        </a:tabLst>
                      </a:pPr>
                      <a:r>
                        <a:rPr lang="ro-RO" sz="1100">
                          <a:effectLst/>
                          <a:latin typeface="Times New Roman" pitchFamily="18" charset="0"/>
                          <a:cs typeface="Times New Roman" pitchFamily="18" charset="0"/>
                        </a:rPr>
                        <a:t> </a:t>
                      </a:r>
                      <a:endParaRPr lang="ro-RO" sz="110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2</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a:t>
                      </a:r>
                      <a:endParaRPr lang="ro-RO" sz="1050" b="1">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4"/>
                  </a:ext>
                </a:extLst>
              </a:tr>
              <a:tr h="436418">
                <a:tc>
                  <a:txBody>
                    <a:bodyPr/>
                    <a:lstStyle/>
                    <a:p>
                      <a:pPr marL="0" lvl="0" indent="0">
                        <a:lnSpc>
                          <a:spcPct val="115000"/>
                        </a:lnSpc>
                        <a:spcAft>
                          <a:spcPts val="0"/>
                        </a:spcAft>
                        <a:buFont typeface="+mj-lt"/>
                        <a:buNone/>
                        <a:tabLst>
                          <a:tab pos="5671185" algn="l"/>
                        </a:tabLst>
                      </a:pPr>
                      <a:r>
                        <a:rPr lang="ro-RO" sz="1100" dirty="0" smtClean="0">
                          <a:effectLst/>
                          <a:latin typeface="Times New Roman" pitchFamily="18" charset="0"/>
                          <a:cs typeface="Times New Roman" pitchFamily="18" charset="0"/>
                        </a:rPr>
                        <a:t>5. </a:t>
                      </a: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dirty="0">
                          <a:effectLst/>
                          <a:latin typeface="Times New Roman" pitchFamily="18" charset="0"/>
                          <a:cs typeface="Times New Roman" pitchFamily="18" charset="0"/>
                        </a:rPr>
                        <a:t>A prezentat  avize în instanța de judecată în calitate de reprezentant al autorității tutelare Cahul din cadrul DGASPF Cahul;</a:t>
                      </a:r>
                    </a:p>
                    <a:p>
                      <a:pPr algn="just">
                        <a:lnSpc>
                          <a:spcPct val="115000"/>
                        </a:lnSpc>
                        <a:spcAft>
                          <a:spcPts val="0"/>
                        </a:spcAft>
                        <a:tabLst>
                          <a:tab pos="5671185" algn="l"/>
                        </a:tabLst>
                      </a:pP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11</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3</a:t>
                      </a:r>
                      <a:endParaRPr lang="ro-RO" sz="1050" b="1">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5"/>
                  </a:ext>
                </a:extLst>
              </a:tr>
              <a:tr h="436418">
                <a:tc>
                  <a:txBody>
                    <a:bodyPr/>
                    <a:lstStyle/>
                    <a:p>
                      <a:pPr marL="0" lvl="0" indent="0">
                        <a:lnSpc>
                          <a:spcPct val="115000"/>
                        </a:lnSpc>
                        <a:spcAft>
                          <a:spcPts val="0"/>
                        </a:spcAft>
                        <a:buFont typeface="+mj-lt"/>
                        <a:buNone/>
                        <a:tabLst>
                          <a:tab pos="5671185" algn="l"/>
                        </a:tabLst>
                      </a:pPr>
                      <a:r>
                        <a:rPr lang="ro-RO" sz="1100" dirty="0" smtClean="0">
                          <a:effectLst/>
                          <a:latin typeface="Times New Roman" pitchFamily="18" charset="0"/>
                          <a:cs typeface="Times New Roman" pitchFamily="18" charset="0"/>
                        </a:rPr>
                        <a:t>6. </a:t>
                      </a: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a:effectLst/>
                          <a:latin typeface="Times New Roman" pitchFamily="18" charset="0"/>
                          <a:cs typeface="Times New Roman" pitchFamily="18" charset="0"/>
                        </a:rPr>
                        <a:t>A  adresat  demersuri instituțiilor publice din mun. Cahul într-u satisfacerea cerințelor DGASPF Cahul și beneficiarilor acesteia;</a:t>
                      </a:r>
                    </a:p>
                    <a:p>
                      <a:pPr algn="just">
                        <a:lnSpc>
                          <a:spcPct val="115000"/>
                        </a:lnSpc>
                        <a:spcAft>
                          <a:spcPts val="0"/>
                        </a:spcAft>
                        <a:tabLst>
                          <a:tab pos="5671185" algn="l"/>
                        </a:tabLst>
                      </a:pPr>
                      <a:r>
                        <a:rPr lang="ro-RO" sz="1100">
                          <a:effectLst/>
                          <a:latin typeface="Times New Roman" pitchFamily="18" charset="0"/>
                          <a:cs typeface="Times New Roman" pitchFamily="18" charset="0"/>
                        </a:rPr>
                        <a:t> </a:t>
                      </a:r>
                      <a:endParaRPr lang="ro-RO" sz="110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17</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10</a:t>
                      </a:r>
                      <a:endParaRPr lang="ro-RO" sz="1050" b="1">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6"/>
                  </a:ext>
                </a:extLst>
              </a:tr>
              <a:tr h="290945">
                <a:tc>
                  <a:txBody>
                    <a:bodyPr/>
                    <a:lstStyle/>
                    <a:p>
                      <a:pPr marL="0" lvl="0" indent="0">
                        <a:lnSpc>
                          <a:spcPct val="115000"/>
                        </a:lnSpc>
                        <a:spcAft>
                          <a:spcPts val="0"/>
                        </a:spcAft>
                        <a:buFont typeface="+mj-lt"/>
                        <a:buNone/>
                        <a:tabLst>
                          <a:tab pos="5671185" algn="l"/>
                        </a:tabLst>
                      </a:pPr>
                      <a:r>
                        <a:rPr lang="ro-RO" sz="1100" dirty="0" smtClean="0">
                          <a:effectLst/>
                          <a:latin typeface="Times New Roman" pitchFamily="18" charset="0"/>
                          <a:cs typeface="Times New Roman" pitchFamily="18" charset="0"/>
                        </a:rPr>
                        <a:t>7. </a:t>
                      </a: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a:effectLst/>
                          <a:latin typeface="Times New Roman" pitchFamily="18" charset="0"/>
                          <a:cs typeface="Times New Roman" pitchFamily="18" charset="0"/>
                        </a:rPr>
                        <a:t>A eliberat  procuri pentru reprezentare în instanța de judecată;</a:t>
                      </a:r>
                    </a:p>
                    <a:p>
                      <a:pPr algn="just">
                        <a:lnSpc>
                          <a:spcPct val="115000"/>
                        </a:lnSpc>
                        <a:spcAft>
                          <a:spcPts val="0"/>
                        </a:spcAft>
                        <a:tabLst>
                          <a:tab pos="5671185" algn="l"/>
                        </a:tabLst>
                      </a:pPr>
                      <a:r>
                        <a:rPr lang="ro-RO" sz="1100">
                          <a:effectLst/>
                          <a:latin typeface="Times New Roman" pitchFamily="18" charset="0"/>
                          <a:cs typeface="Times New Roman" pitchFamily="18" charset="0"/>
                        </a:rPr>
                        <a:t> </a:t>
                      </a:r>
                      <a:endParaRPr lang="ro-RO" sz="110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43</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14</a:t>
                      </a:r>
                      <a:endParaRPr lang="ro-RO" sz="1050" b="1">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7"/>
                  </a:ext>
                </a:extLst>
              </a:tr>
              <a:tr h="436418">
                <a:tc>
                  <a:txBody>
                    <a:bodyPr/>
                    <a:lstStyle/>
                    <a:p>
                      <a:pPr marL="0" lvl="0" indent="0">
                        <a:lnSpc>
                          <a:spcPct val="115000"/>
                        </a:lnSpc>
                        <a:spcAft>
                          <a:spcPts val="0"/>
                        </a:spcAft>
                        <a:buFont typeface="+mj-lt"/>
                        <a:buNone/>
                        <a:tabLst>
                          <a:tab pos="5671185" algn="l"/>
                        </a:tabLst>
                      </a:pPr>
                      <a:r>
                        <a:rPr lang="ro-RO" sz="1100" dirty="0" smtClean="0">
                          <a:effectLst/>
                          <a:latin typeface="Times New Roman" pitchFamily="18" charset="0"/>
                          <a:cs typeface="Times New Roman" pitchFamily="18" charset="0"/>
                        </a:rPr>
                        <a:t>8. </a:t>
                      </a: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a:effectLst/>
                          <a:latin typeface="Times New Roman" pitchFamily="18" charset="0"/>
                          <a:cs typeface="Times New Roman" pitchFamily="18" charset="0"/>
                        </a:rPr>
                        <a:t>A participat pe marginea a dosare în ședințe de judecată, în care, o parte participantă la proces a fost un copil minor;</a:t>
                      </a:r>
                    </a:p>
                    <a:p>
                      <a:pPr algn="just">
                        <a:lnSpc>
                          <a:spcPct val="115000"/>
                        </a:lnSpc>
                        <a:spcAft>
                          <a:spcPts val="0"/>
                        </a:spcAft>
                        <a:tabLst>
                          <a:tab pos="5671185" algn="l"/>
                        </a:tabLst>
                      </a:pPr>
                      <a:r>
                        <a:rPr lang="ro-RO" sz="1100">
                          <a:effectLst/>
                          <a:latin typeface="Times New Roman" pitchFamily="18" charset="0"/>
                          <a:cs typeface="Times New Roman" pitchFamily="18" charset="0"/>
                        </a:rPr>
                        <a:t> </a:t>
                      </a:r>
                      <a:endParaRPr lang="ro-RO" sz="110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11</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5</a:t>
                      </a:r>
                      <a:endParaRPr lang="ro-RO" sz="1050" b="1">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8"/>
                  </a:ext>
                </a:extLst>
              </a:tr>
              <a:tr h="145473">
                <a:tc>
                  <a:txBody>
                    <a:bodyPr/>
                    <a:lstStyle/>
                    <a:p>
                      <a:pPr marL="0" lvl="0" indent="0">
                        <a:lnSpc>
                          <a:spcPct val="115000"/>
                        </a:lnSpc>
                        <a:spcAft>
                          <a:spcPts val="0"/>
                        </a:spcAft>
                        <a:buFont typeface="+mj-lt"/>
                        <a:buNone/>
                        <a:tabLst>
                          <a:tab pos="5671185" algn="l"/>
                        </a:tabLst>
                      </a:pPr>
                      <a:r>
                        <a:rPr lang="ro-RO" sz="1100" dirty="0" smtClean="0">
                          <a:effectLst/>
                          <a:latin typeface="Times New Roman" pitchFamily="18" charset="0"/>
                          <a:cs typeface="Times New Roman" pitchFamily="18" charset="0"/>
                        </a:rPr>
                        <a:t>9. </a:t>
                      </a: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a:effectLst/>
                          <a:latin typeface="Times New Roman" pitchFamily="18" charset="0"/>
                          <a:cs typeface="Times New Roman" pitchFamily="18" charset="0"/>
                        </a:rPr>
                        <a:t>A participat la elaborarea  Regulamentelor pentru serviciile DGASPF Cahul</a:t>
                      </a:r>
                      <a:endParaRPr lang="ro-RO" sz="110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1</a:t>
                      </a:r>
                      <a:endParaRPr lang="ro-RO" sz="1050" b="1">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09"/>
                  </a:ext>
                </a:extLst>
              </a:tr>
              <a:tr h="872836">
                <a:tc>
                  <a:txBody>
                    <a:bodyPr/>
                    <a:lstStyle/>
                    <a:p>
                      <a:pPr marL="0" lvl="0" indent="0">
                        <a:lnSpc>
                          <a:spcPct val="115000"/>
                        </a:lnSpc>
                        <a:spcAft>
                          <a:spcPts val="0"/>
                        </a:spcAft>
                        <a:buFont typeface="+mj-lt"/>
                        <a:buNone/>
                        <a:tabLst>
                          <a:tab pos="5671185" algn="l"/>
                        </a:tabLst>
                      </a:pPr>
                      <a:r>
                        <a:rPr lang="ro-RO" sz="1100" dirty="0" smtClean="0">
                          <a:effectLst/>
                          <a:latin typeface="Times New Roman" pitchFamily="18" charset="0"/>
                          <a:cs typeface="Times New Roman" pitchFamily="18" charset="0"/>
                        </a:rPr>
                        <a:t>10. </a:t>
                      </a: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gn="just">
                        <a:lnSpc>
                          <a:spcPct val="115000"/>
                        </a:lnSpc>
                        <a:spcAft>
                          <a:spcPts val="0"/>
                        </a:spcAft>
                        <a:tabLst>
                          <a:tab pos="5671185" algn="l"/>
                        </a:tabLst>
                      </a:pPr>
                      <a:r>
                        <a:rPr lang="ro-RO" sz="1100" dirty="0">
                          <a:effectLst/>
                          <a:latin typeface="Times New Roman" pitchFamily="18" charset="0"/>
                          <a:cs typeface="Times New Roman" pitchFamily="18" charset="0"/>
                        </a:rPr>
                        <a:t>A petrecut  seminarii informative cu privire la </a:t>
                      </a:r>
                      <a:r>
                        <a:rPr lang="en-US" sz="1100" dirty="0">
                          <a:effectLst/>
                          <a:latin typeface="Times New Roman" pitchFamily="18" charset="0"/>
                          <a:cs typeface="Times New Roman" pitchFamily="18" charset="0"/>
                        </a:rPr>
                        <a:t>“</a:t>
                      </a:r>
                      <a:r>
                        <a:rPr lang="ro-RO" sz="1100" dirty="0">
                          <a:effectLst/>
                          <a:latin typeface="Times New Roman" pitchFamily="18" charset="0"/>
                          <a:cs typeface="Times New Roman" pitchFamily="18" charset="0"/>
                        </a:rPr>
                        <a:t>Securitatea și sănătatea în muncă</a:t>
                      </a:r>
                      <a:r>
                        <a:rPr lang="en-US" sz="1100" dirty="0">
                          <a:effectLst/>
                          <a:latin typeface="Times New Roman" pitchFamily="18" charset="0"/>
                          <a:cs typeface="Times New Roman" pitchFamily="18" charset="0"/>
                        </a:rPr>
                        <a:t>”, </a:t>
                      </a:r>
                      <a:r>
                        <a:rPr lang="ro-RO" sz="1100" dirty="0">
                          <a:effectLst/>
                          <a:latin typeface="Times New Roman" pitchFamily="18" charset="0"/>
                          <a:cs typeface="Times New Roman" pitchFamily="18" charset="0"/>
                        </a:rPr>
                        <a:t>“Norme generale al Codului Administrativ”, ”Elaborarea dosarului cu privire la Victimele violenței în familie”, ”Etica și conduita profesională”, ”Protecția datelor cu caracter personal”,  ”Asistența socială a vârstnicilor victime ale violenței”, “Abuzul asupra persoanelor în etate”.</a:t>
                      </a:r>
                    </a:p>
                    <a:p>
                      <a:pPr algn="just">
                        <a:lnSpc>
                          <a:spcPct val="115000"/>
                        </a:lnSpc>
                        <a:spcAft>
                          <a:spcPts val="0"/>
                        </a:spcAft>
                        <a:tabLst>
                          <a:tab pos="5671185" algn="l"/>
                        </a:tabLst>
                      </a:pPr>
                      <a:r>
                        <a:rPr lang="ro-RO" sz="11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a:effectLst/>
                          <a:latin typeface="Times New Roman" pitchFamily="18" charset="0"/>
                          <a:cs typeface="Times New Roman" pitchFamily="18" charset="0"/>
                        </a:rPr>
                        <a:t>6</a:t>
                      </a:r>
                      <a:endParaRPr lang="ro-RO" sz="1050" b="1">
                        <a:effectLst/>
                        <a:latin typeface="Times New Roman" pitchFamily="18" charset="0"/>
                        <a:ea typeface="Calibri"/>
                        <a:cs typeface="Times New Roman" pitchFamily="18" charset="0"/>
                      </a:endParaRPr>
                    </a:p>
                  </a:txBody>
                  <a:tcPr marL="47437" marR="47437" marT="0" marB="0"/>
                </a:tc>
                <a:tc>
                  <a:txBody>
                    <a:bodyPr/>
                    <a:lstStyle/>
                    <a:p>
                      <a:pPr>
                        <a:lnSpc>
                          <a:spcPct val="115000"/>
                        </a:lnSpc>
                        <a:spcAft>
                          <a:spcPts val="0"/>
                        </a:spcAft>
                        <a:tabLst>
                          <a:tab pos="5671185" algn="l"/>
                        </a:tabLst>
                      </a:pPr>
                      <a:r>
                        <a:rPr lang="ro-RO" sz="1050" b="1" dirty="0">
                          <a:effectLst/>
                          <a:latin typeface="Times New Roman" pitchFamily="18" charset="0"/>
                          <a:cs typeface="Times New Roman" pitchFamily="18" charset="0"/>
                        </a:rPr>
                        <a:t>0</a:t>
                      </a:r>
                      <a:endParaRPr lang="ro-RO" sz="1050" b="1" dirty="0">
                        <a:effectLst/>
                        <a:latin typeface="Times New Roman" pitchFamily="18" charset="0"/>
                        <a:ea typeface="Calibri"/>
                        <a:cs typeface="Times New Roman" pitchFamily="18" charset="0"/>
                      </a:endParaRPr>
                    </a:p>
                  </a:txBody>
                  <a:tcPr marL="47437" marR="47437"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805900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ro-RO" sz="4400" b="1" dirty="0" smtClean="0">
                <a:latin typeface="Times New Roman" pitchFamily="18" charset="0"/>
                <a:cs typeface="Times New Roman" pitchFamily="18" charset="0"/>
              </a:rPr>
              <a:t>AJUTORUL SOCIAL </a:t>
            </a:r>
            <a:r>
              <a:rPr lang="en-US" sz="4400" dirty="0">
                <a:latin typeface="Times New Roman" pitchFamily="18" charset="0"/>
                <a:cs typeface="Times New Roman" pitchFamily="18" charset="0"/>
              </a:rPr>
              <a:t/>
            </a:r>
            <a:br>
              <a:rPr lang="en-US" sz="4400" dirty="0">
                <a:latin typeface="Times New Roman" pitchFamily="18" charset="0"/>
                <a:cs typeface="Times New Roman" pitchFamily="18" charset="0"/>
              </a:rPr>
            </a:br>
            <a:endParaRPr lang="ro-RO" dirty="0"/>
          </a:p>
        </p:txBody>
      </p:sp>
      <p:graphicFrame>
        <p:nvGraphicFramePr>
          <p:cNvPr id="4" name="Substituent conținut 3"/>
          <p:cNvGraphicFramePr>
            <a:graphicFrameLocks noGrp="1"/>
          </p:cNvGraphicFramePr>
          <p:nvPr>
            <p:ph idx="1"/>
            <p:extLst>
              <p:ext uri="{D42A27DB-BD31-4B8C-83A1-F6EECF244321}">
                <p14:modId xmlns:p14="http://schemas.microsoft.com/office/powerpoint/2010/main" val="2062559178"/>
              </p:ext>
            </p:extLst>
          </p:nvPr>
        </p:nvGraphicFramePr>
        <p:xfrm>
          <a:off x="1475656" y="1052736"/>
          <a:ext cx="7344817" cy="5256583"/>
        </p:xfrm>
        <a:graphic>
          <a:graphicData uri="http://schemas.openxmlformats.org/drawingml/2006/table">
            <a:tbl>
              <a:tblPr firstRow="1" firstCol="1" bandRow="1">
                <a:tableStyleId>{5C22544A-7EE6-4342-B048-85BDC9FD1C3A}</a:tableStyleId>
              </a:tblPr>
              <a:tblGrid>
                <a:gridCol w="758594">
                  <a:extLst>
                    <a:ext uri="{9D8B030D-6E8A-4147-A177-3AD203B41FA5}">
                      <a16:colId xmlns:a16="http://schemas.microsoft.com/office/drawing/2014/main" val="20000"/>
                    </a:ext>
                  </a:extLst>
                </a:gridCol>
                <a:gridCol w="4707352">
                  <a:extLst>
                    <a:ext uri="{9D8B030D-6E8A-4147-A177-3AD203B41FA5}">
                      <a16:colId xmlns:a16="http://schemas.microsoft.com/office/drawing/2014/main" val="20001"/>
                    </a:ext>
                  </a:extLst>
                </a:gridCol>
                <a:gridCol w="785212">
                  <a:extLst>
                    <a:ext uri="{9D8B030D-6E8A-4147-A177-3AD203B41FA5}">
                      <a16:colId xmlns:a16="http://schemas.microsoft.com/office/drawing/2014/main" val="20002"/>
                    </a:ext>
                  </a:extLst>
                </a:gridCol>
                <a:gridCol w="1093659">
                  <a:extLst>
                    <a:ext uri="{9D8B030D-6E8A-4147-A177-3AD203B41FA5}">
                      <a16:colId xmlns:a16="http://schemas.microsoft.com/office/drawing/2014/main" val="20003"/>
                    </a:ext>
                  </a:extLst>
                </a:gridCol>
              </a:tblGrid>
              <a:tr h="775520">
                <a:tc>
                  <a:txBody>
                    <a:bodyPr/>
                    <a:lstStyle/>
                    <a:p>
                      <a:pPr>
                        <a:lnSpc>
                          <a:spcPct val="115000"/>
                        </a:lnSpc>
                        <a:spcAft>
                          <a:spcPts val="0"/>
                        </a:spcAft>
                        <a:tabLst>
                          <a:tab pos="5671185" algn="l"/>
                        </a:tabLst>
                      </a:pPr>
                      <a:r>
                        <a:rPr lang="ro-RO" sz="1200" dirty="0">
                          <a:effectLst/>
                          <a:latin typeface="Times New Roman" pitchFamily="18" charset="0"/>
                          <a:cs typeface="Times New Roman" pitchFamily="18" charset="0"/>
                        </a:rPr>
                        <a:t>Nr. d/o</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200">
                          <a:effectLst/>
                          <a:latin typeface="Times New Roman" pitchFamily="18" charset="0"/>
                          <a:cs typeface="Times New Roman" pitchFamily="18" charset="0"/>
                        </a:rPr>
                        <a:t>Activități planificate</a:t>
                      </a:r>
                      <a:endParaRPr lang="ro-RO" sz="11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200">
                          <a:effectLst/>
                          <a:latin typeface="Times New Roman" pitchFamily="18" charset="0"/>
                          <a:cs typeface="Times New Roman" pitchFamily="18" charset="0"/>
                        </a:rPr>
                        <a:t>2019</a:t>
                      </a:r>
                      <a:endParaRPr lang="ro-RO" sz="11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200">
                          <a:effectLst/>
                          <a:latin typeface="Times New Roman" pitchFamily="18" charset="0"/>
                          <a:cs typeface="Times New Roman" pitchFamily="18" charset="0"/>
                        </a:rPr>
                        <a:t>2020/ I semestru</a:t>
                      </a:r>
                      <a:endParaRPr lang="ro-RO" sz="110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1594764">
                <a:tc>
                  <a:txBody>
                    <a:bodyPr/>
                    <a:lstStyle/>
                    <a:p>
                      <a:pPr marL="457200">
                        <a:lnSpc>
                          <a:spcPct val="115000"/>
                        </a:lnSpc>
                        <a:spcAft>
                          <a:spcPts val="0"/>
                        </a:spcAft>
                        <a:tabLst>
                          <a:tab pos="5671185" algn="l"/>
                        </a:tabLst>
                      </a:pPr>
                      <a:r>
                        <a:rPr lang="ro-RO" sz="1200" dirty="0" smtClean="0">
                          <a:effectLst/>
                          <a:latin typeface="Times New Roman" pitchFamily="18" charset="0"/>
                          <a:cs typeface="Times New Roman" pitchFamily="18" charset="0"/>
                        </a:rPr>
                        <a:t>1. </a:t>
                      </a:r>
                      <a:r>
                        <a:rPr lang="ro-RO" sz="12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5671185" algn="l"/>
                        </a:tabLst>
                      </a:pPr>
                      <a:r>
                        <a:rPr lang="en-US" sz="1200" dirty="0">
                          <a:effectLst/>
                          <a:latin typeface="Times New Roman" pitchFamily="18" charset="0"/>
                          <a:cs typeface="Times New Roman" pitchFamily="18" charset="0"/>
                        </a:rPr>
                        <a:t>Au </a:t>
                      </a:r>
                      <a:r>
                        <a:rPr lang="en-US" sz="1200" dirty="0" err="1">
                          <a:effectLst/>
                          <a:latin typeface="Times New Roman" pitchFamily="18" charset="0"/>
                          <a:cs typeface="Times New Roman" pitchFamily="18" charset="0"/>
                        </a:rPr>
                        <a:t>fost</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verificate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și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luate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decizii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cereri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pentru</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acordarea</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ajutorului</a:t>
                      </a:r>
                      <a:r>
                        <a:rPr lang="en-US" sz="1200" dirty="0">
                          <a:effectLst/>
                          <a:latin typeface="Times New Roman" pitchFamily="18" charset="0"/>
                          <a:cs typeface="Times New Roman" pitchFamily="18" charset="0"/>
                        </a:rPr>
                        <a:t> social </a:t>
                      </a:r>
                      <a:r>
                        <a:rPr lang="en-US" sz="1200" dirty="0" err="1">
                          <a:effectLst/>
                          <a:latin typeface="Times New Roman" pitchFamily="18" charset="0"/>
                          <a:cs typeface="Times New Roman" pitchFamily="18" charset="0"/>
                        </a:rPr>
                        <a:t>familiilor</a:t>
                      </a:r>
                      <a:r>
                        <a:rPr lang="en-US" sz="1200" dirty="0">
                          <a:effectLst/>
                          <a:latin typeface="Times New Roman" pitchFamily="18" charset="0"/>
                          <a:cs typeface="Times New Roman" pitchFamily="18" charset="0"/>
                        </a:rPr>
                        <a:t> cu </a:t>
                      </a:r>
                      <a:r>
                        <a:rPr lang="en-US" sz="1200" dirty="0" err="1">
                          <a:effectLst/>
                          <a:latin typeface="Times New Roman" pitchFamily="18" charset="0"/>
                          <a:cs typeface="Times New Roman" pitchFamily="18" charset="0"/>
                        </a:rPr>
                        <a:t>venituri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mici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și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familiilor</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vulnerabile</a:t>
                      </a:r>
                      <a:r>
                        <a:rPr lang="en-US" sz="1200" dirty="0">
                          <a:effectLst/>
                          <a:latin typeface="Times New Roman" pitchFamily="18" charset="0"/>
                          <a:cs typeface="Times New Roman" pitchFamily="18" charset="0"/>
                        </a:rPr>
                        <a:t>, conform </a:t>
                      </a:r>
                      <a:r>
                        <a:rPr lang="en-US" sz="1200" dirty="0" err="1">
                          <a:effectLst/>
                          <a:latin typeface="Times New Roman" pitchFamily="18" charset="0"/>
                          <a:cs typeface="Times New Roman" pitchFamily="18" charset="0"/>
                        </a:rPr>
                        <a:t>sistemului</a:t>
                      </a:r>
                      <a:r>
                        <a:rPr lang="en-US" sz="1200" dirty="0">
                          <a:effectLst/>
                          <a:latin typeface="Times New Roman" pitchFamily="18" charset="0"/>
                          <a:cs typeface="Times New Roman" pitchFamily="18" charset="0"/>
                        </a:rPr>
                        <a:t> informational </a:t>
                      </a:r>
                      <a:r>
                        <a:rPr lang="en-US" sz="1200" dirty="0" err="1">
                          <a:effectLst/>
                          <a:latin typeface="Times New Roman" pitchFamily="18" charset="0"/>
                          <a:cs typeface="Times New Roman" pitchFamily="18" charset="0"/>
                        </a:rPr>
                        <a:t>automatizat</a:t>
                      </a:r>
                      <a:r>
                        <a:rPr lang="en-US" sz="1200" dirty="0">
                          <a:effectLst/>
                          <a:latin typeface="Times New Roman" pitchFamily="18" charset="0"/>
                          <a:cs typeface="Times New Roman" pitchFamily="18" charset="0"/>
                        </a:rPr>
                        <a:t> SIAAS </a:t>
                      </a:r>
                      <a:r>
                        <a:rPr lang="en-US" sz="1200" dirty="0" err="1">
                          <a:effectLst/>
                          <a:latin typeface="Times New Roman" pitchFamily="18" charset="0"/>
                          <a:cs typeface="Times New Roman" pitchFamily="18" charset="0"/>
                        </a:rPr>
                        <a:t>implementat</a:t>
                      </a:r>
                      <a:r>
                        <a:rPr lang="en-US" sz="1200" dirty="0">
                          <a:effectLst/>
                          <a:latin typeface="Times New Roman" pitchFamily="18" charset="0"/>
                          <a:cs typeface="Times New Roman" pitchFamily="18" charset="0"/>
                        </a:rPr>
                        <a:t> de </a:t>
                      </a:r>
                      <a:r>
                        <a:rPr lang="en-US" sz="1200" dirty="0" err="1">
                          <a:effectLst/>
                          <a:latin typeface="Times New Roman" pitchFamily="18" charset="0"/>
                          <a:cs typeface="Times New Roman" pitchFamily="18" charset="0"/>
                        </a:rPr>
                        <a:t>către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Ministerul</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Sănătății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Muncii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și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Protecției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Sociale</a:t>
                      </a:r>
                      <a:r>
                        <a:rPr lang="en-US" sz="1200" dirty="0">
                          <a:effectLst/>
                          <a:latin typeface="Times New Roman" pitchFamily="18" charset="0"/>
                          <a:cs typeface="Times New Roman" pitchFamily="18" charset="0"/>
                        </a:rPr>
                        <a:t> al Republicii Moldova.</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en-US" sz="1200" b="1">
                          <a:effectLst/>
                          <a:latin typeface="Times New Roman" pitchFamily="18" charset="0"/>
                          <a:cs typeface="Times New Roman" pitchFamily="18" charset="0"/>
                        </a:rPr>
                        <a:t>4489</a:t>
                      </a:r>
                      <a:endParaRPr lang="ro-RO" sz="1100" b="1">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en-US" sz="1200" b="1">
                          <a:effectLst/>
                          <a:latin typeface="Times New Roman" pitchFamily="18" charset="0"/>
                          <a:cs typeface="Times New Roman" pitchFamily="18" charset="0"/>
                        </a:rPr>
                        <a:t>1723</a:t>
                      </a:r>
                      <a:endParaRPr lang="ro-RO" sz="1100" b="1">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520069">
                <a:tc>
                  <a:txBody>
                    <a:bodyPr/>
                    <a:lstStyle/>
                    <a:p>
                      <a:pPr marL="457200">
                        <a:lnSpc>
                          <a:spcPct val="115000"/>
                        </a:lnSpc>
                        <a:spcAft>
                          <a:spcPts val="0"/>
                        </a:spcAft>
                        <a:tabLst>
                          <a:tab pos="5671185" algn="l"/>
                        </a:tabLst>
                      </a:pPr>
                      <a:r>
                        <a:rPr lang="ro-RO" sz="1200" dirty="0" smtClean="0">
                          <a:effectLst/>
                          <a:latin typeface="Times New Roman" pitchFamily="18" charset="0"/>
                          <a:cs typeface="Times New Roman" pitchFamily="18" charset="0"/>
                        </a:rPr>
                        <a:t>2. </a:t>
                      </a:r>
                      <a:r>
                        <a:rPr lang="ro-RO" sz="12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5671185" algn="l"/>
                        </a:tabLst>
                      </a:pPr>
                      <a:r>
                        <a:rPr lang="en-US" sz="1200" dirty="0">
                          <a:effectLst/>
                          <a:latin typeface="Times New Roman" pitchFamily="18" charset="0"/>
                          <a:cs typeface="Times New Roman" pitchFamily="18" charset="0"/>
                        </a:rPr>
                        <a:t>De </a:t>
                      </a:r>
                      <a:r>
                        <a:rPr lang="en-US" sz="1200" dirty="0" err="1">
                          <a:effectLst/>
                          <a:latin typeface="Times New Roman" pitchFamily="18" charset="0"/>
                          <a:cs typeface="Times New Roman" pitchFamily="18" charset="0"/>
                        </a:rPr>
                        <a:t>ajutorul</a:t>
                      </a:r>
                      <a:r>
                        <a:rPr lang="en-US" sz="1200" dirty="0">
                          <a:effectLst/>
                          <a:latin typeface="Times New Roman" pitchFamily="18" charset="0"/>
                          <a:cs typeface="Times New Roman" pitchFamily="18" charset="0"/>
                        </a:rPr>
                        <a:t> social </a:t>
                      </a:r>
                      <a:r>
                        <a:rPr lang="en-US" sz="1200" dirty="0" err="1">
                          <a:effectLst/>
                          <a:latin typeface="Times New Roman" pitchFamily="18" charset="0"/>
                          <a:cs typeface="Times New Roman" pitchFamily="18" charset="0"/>
                        </a:rPr>
                        <a:t>și</a:t>
                      </a:r>
                      <a:r>
                        <a:rPr lang="en-US" sz="1200" dirty="0">
                          <a:effectLst/>
                          <a:latin typeface="Times New Roman" pitchFamily="18" charset="0"/>
                          <a:cs typeface="Times New Roman" pitchFamily="18" charset="0"/>
                        </a:rPr>
                        <a:t>/</a:t>
                      </a:r>
                      <a:r>
                        <a:rPr lang="en-US" sz="1200" dirty="0" err="1">
                          <a:effectLst/>
                          <a:latin typeface="Times New Roman" pitchFamily="18" charset="0"/>
                          <a:cs typeface="Times New Roman" pitchFamily="18" charset="0"/>
                        </a:rPr>
                        <a:t>sau</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ajutor</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pentru</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perioada</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rece</a:t>
                      </a:r>
                      <a:r>
                        <a:rPr lang="en-US" sz="1200" dirty="0">
                          <a:effectLst/>
                          <a:latin typeface="Times New Roman" pitchFamily="18" charset="0"/>
                          <a:cs typeface="Times New Roman" pitchFamily="18" charset="0"/>
                        </a:rPr>
                        <a:t> a </a:t>
                      </a:r>
                      <a:r>
                        <a:rPr lang="en-US" sz="1200" dirty="0" err="1">
                          <a:effectLst/>
                          <a:latin typeface="Times New Roman" pitchFamily="18" charset="0"/>
                          <a:cs typeface="Times New Roman" pitchFamily="18" charset="0"/>
                        </a:rPr>
                        <a:t>anului</a:t>
                      </a:r>
                      <a:r>
                        <a:rPr lang="en-US" sz="1200" dirty="0">
                          <a:effectLst/>
                          <a:latin typeface="Times New Roman" pitchFamily="18" charset="0"/>
                          <a:cs typeface="Times New Roman" pitchFamily="18" charset="0"/>
                        </a:rPr>
                        <a:t> au </a:t>
                      </a:r>
                      <a:r>
                        <a:rPr lang="en-US" sz="1200" dirty="0" err="1">
                          <a:effectLst/>
                          <a:latin typeface="Times New Roman" pitchFamily="18" charset="0"/>
                          <a:cs typeface="Times New Roman" pitchFamily="18" charset="0"/>
                        </a:rPr>
                        <a:t>beneficiat</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familii</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en-US" sz="1200" b="1">
                          <a:effectLst/>
                          <a:latin typeface="Times New Roman" pitchFamily="18" charset="0"/>
                          <a:cs typeface="Times New Roman" pitchFamily="18" charset="0"/>
                        </a:rPr>
                        <a:t>1081</a:t>
                      </a:r>
                      <a:endParaRPr lang="ro-RO" sz="1100" b="1">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en-US" sz="1200" b="1">
                          <a:effectLst/>
                          <a:latin typeface="Times New Roman" pitchFamily="18" charset="0"/>
                          <a:cs typeface="Times New Roman" pitchFamily="18" charset="0"/>
                        </a:rPr>
                        <a:t>582</a:t>
                      </a:r>
                      <a:endParaRPr lang="ro-RO" sz="1100" b="1">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2"/>
                  </a:ext>
                </a:extLst>
              </a:tr>
              <a:tr h="520069">
                <a:tc>
                  <a:txBody>
                    <a:bodyPr/>
                    <a:lstStyle/>
                    <a:p>
                      <a:pPr marL="457200">
                        <a:lnSpc>
                          <a:spcPct val="115000"/>
                        </a:lnSpc>
                        <a:spcAft>
                          <a:spcPts val="0"/>
                        </a:spcAft>
                        <a:tabLst>
                          <a:tab pos="5671185" algn="l"/>
                        </a:tabLst>
                      </a:pPr>
                      <a:r>
                        <a:rPr lang="ro-RO" sz="1200" dirty="0" smtClean="0">
                          <a:effectLst/>
                          <a:latin typeface="Times New Roman" pitchFamily="18" charset="0"/>
                          <a:cs typeface="Times New Roman" pitchFamily="18" charset="0"/>
                        </a:rPr>
                        <a:t>3. </a:t>
                      </a:r>
                      <a:r>
                        <a:rPr lang="ro-RO" sz="12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5671185" algn="l"/>
                        </a:tabLst>
                      </a:pPr>
                      <a:r>
                        <a:rPr lang="ro-RO" sz="1200" noProof="0" dirty="0" smtClean="0">
                          <a:effectLst/>
                          <a:latin typeface="Times New Roman" pitchFamily="18" charset="0"/>
                          <a:cs typeface="Times New Roman" pitchFamily="18" charset="0"/>
                        </a:rPr>
                        <a:t>Iar  familiile care au beneficiat doar de ajutor pentru perioada rece a anului.</a:t>
                      </a:r>
                      <a:endParaRPr lang="ro-RO" sz="1100" noProof="0"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en-US" sz="1200" b="1">
                          <a:effectLst/>
                          <a:latin typeface="Times New Roman" pitchFamily="18" charset="0"/>
                          <a:cs typeface="Times New Roman" pitchFamily="18" charset="0"/>
                        </a:rPr>
                        <a:t>2930</a:t>
                      </a:r>
                      <a:endParaRPr lang="ro-RO" sz="1100" b="1">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en-US" sz="1200" b="1">
                          <a:effectLst/>
                          <a:latin typeface="Times New Roman" pitchFamily="18" charset="0"/>
                          <a:cs typeface="Times New Roman" pitchFamily="18" charset="0"/>
                        </a:rPr>
                        <a:t>837</a:t>
                      </a:r>
                      <a:endParaRPr lang="ro-RO" sz="1100" b="1">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3"/>
                  </a:ext>
                </a:extLst>
              </a:tr>
              <a:tr h="788744">
                <a:tc>
                  <a:txBody>
                    <a:bodyPr/>
                    <a:lstStyle/>
                    <a:p>
                      <a:pPr marL="457200">
                        <a:lnSpc>
                          <a:spcPct val="115000"/>
                        </a:lnSpc>
                        <a:spcAft>
                          <a:spcPts val="0"/>
                        </a:spcAft>
                        <a:tabLst>
                          <a:tab pos="5671185" algn="l"/>
                        </a:tabLst>
                      </a:pPr>
                      <a:r>
                        <a:rPr lang="ro-RO" sz="1200" dirty="0" smtClean="0">
                          <a:effectLst/>
                          <a:latin typeface="Times New Roman" pitchFamily="18" charset="0"/>
                          <a:cs typeface="Times New Roman" pitchFamily="18" charset="0"/>
                        </a:rPr>
                        <a:t>4. </a:t>
                      </a:r>
                      <a:r>
                        <a:rPr lang="ro-RO" sz="12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5671185" algn="l"/>
                        </a:tabLst>
                      </a:pPr>
                      <a:r>
                        <a:rPr lang="ro-RO" sz="1200" dirty="0">
                          <a:effectLst/>
                          <a:latin typeface="Times New Roman" pitchFamily="18" charset="0"/>
                          <a:cs typeface="Times New Roman" pitchFamily="18" charset="0"/>
                        </a:rPr>
                        <a:t>Au fost primite  decizii negative din motivul neîncadrării solicitanților în sistemul de calcul a ajutorului social și perioada rece a anului.</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200" b="1">
                          <a:effectLst/>
                          <a:latin typeface="Times New Roman" pitchFamily="18" charset="0"/>
                          <a:cs typeface="Times New Roman" pitchFamily="18" charset="0"/>
                        </a:rPr>
                        <a:t>545</a:t>
                      </a:r>
                      <a:endParaRPr lang="ro-RO" sz="1100" b="1">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200" b="1">
                          <a:effectLst/>
                          <a:latin typeface="Times New Roman" pitchFamily="18" charset="0"/>
                          <a:cs typeface="Times New Roman" pitchFamily="18" charset="0"/>
                        </a:rPr>
                        <a:t>163</a:t>
                      </a:r>
                      <a:endParaRPr lang="ro-RO" sz="1100" b="1">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4"/>
                  </a:ext>
                </a:extLst>
              </a:tr>
              <a:tr h="1057417">
                <a:tc>
                  <a:txBody>
                    <a:bodyPr/>
                    <a:lstStyle/>
                    <a:p>
                      <a:pPr marL="457200">
                        <a:lnSpc>
                          <a:spcPct val="115000"/>
                        </a:lnSpc>
                        <a:spcAft>
                          <a:spcPts val="0"/>
                        </a:spcAft>
                        <a:tabLst>
                          <a:tab pos="5671185" algn="l"/>
                        </a:tabLst>
                      </a:pPr>
                      <a:r>
                        <a:rPr lang="ro-RO" sz="1200" dirty="0" smtClean="0">
                          <a:effectLst/>
                          <a:latin typeface="Times New Roman" pitchFamily="18" charset="0"/>
                          <a:cs typeface="Times New Roman" pitchFamily="18" charset="0"/>
                        </a:rPr>
                        <a:t>5. </a:t>
                      </a:r>
                      <a:r>
                        <a:rPr lang="ro-RO" sz="12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5671185" algn="l"/>
                        </a:tabLst>
                      </a:pPr>
                      <a:r>
                        <a:rPr lang="ro-RO" sz="1200" dirty="0">
                          <a:effectLst/>
                          <a:latin typeface="Times New Roman" pitchFamily="18" charset="0"/>
                          <a:cs typeface="Times New Roman" pitchFamily="18" charset="0"/>
                        </a:rPr>
                        <a:t>În perioada raportată s-au întocmit  ordine privind stoparea plății ajutorului social familiilor care nu îndeplinesc condițiile stabilite de legislație.</a:t>
                      </a:r>
                      <a:endParaRPr lang="ro-RO" sz="1100" dirty="0">
                        <a:effectLst/>
                        <a:latin typeface="Times New Roman" pitchFamily="18" charset="0"/>
                        <a:cs typeface="Times New Roman" pitchFamily="18" charset="0"/>
                      </a:endParaRPr>
                    </a:p>
                    <a:p>
                      <a:pPr algn="just">
                        <a:lnSpc>
                          <a:spcPct val="115000"/>
                        </a:lnSpc>
                        <a:spcAft>
                          <a:spcPts val="0"/>
                        </a:spcAft>
                        <a:tabLst>
                          <a:tab pos="5671185" algn="l"/>
                        </a:tabLst>
                      </a:pPr>
                      <a:r>
                        <a:rPr lang="ro-RO" sz="1200" dirty="0">
                          <a:effectLst/>
                          <a:latin typeface="Times New Roman" pitchFamily="18" charset="0"/>
                          <a:cs typeface="Times New Roman" pitchFamily="18" charset="0"/>
                        </a:rPr>
                        <a:t> </a:t>
                      </a:r>
                      <a:endParaRPr lang="ro-RO" sz="1100"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200" b="1">
                          <a:effectLst/>
                          <a:latin typeface="Times New Roman" pitchFamily="18" charset="0"/>
                          <a:cs typeface="Times New Roman" pitchFamily="18" charset="0"/>
                        </a:rPr>
                        <a:t>567</a:t>
                      </a:r>
                      <a:endParaRPr lang="ro-RO" sz="1100" b="1">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5671185" algn="l"/>
                        </a:tabLst>
                      </a:pPr>
                      <a:r>
                        <a:rPr lang="ro-RO" sz="1200" b="1" dirty="0">
                          <a:effectLst/>
                          <a:latin typeface="Times New Roman" pitchFamily="18" charset="0"/>
                          <a:cs typeface="Times New Roman" pitchFamily="18" charset="0"/>
                        </a:rPr>
                        <a:t>141</a:t>
                      </a:r>
                      <a:endParaRPr lang="ro-RO" sz="1100" b="1"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109497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țiu">
  <a:themeElements>
    <a:clrScheme name="Solstițiu">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țiu">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țiu">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2469</TotalTime>
  <Words>4168</Words>
  <Application>Microsoft Office PowerPoint</Application>
  <PresentationFormat>Экран (4:3)</PresentationFormat>
  <Paragraphs>834</Paragraphs>
  <Slides>39</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39</vt:i4>
      </vt:variant>
    </vt:vector>
  </HeadingPairs>
  <TitlesOfParts>
    <vt:vector size="48" baseType="lpstr">
      <vt:lpstr>SimSun</vt:lpstr>
      <vt:lpstr>Arial</vt:lpstr>
      <vt:lpstr>Calibri</vt:lpstr>
      <vt:lpstr>Gill Sans MT</vt:lpstr>
      <vt:lpstr>Mangal</vt:lpstr>
      <vt:lpstr>Times New Roman</vt:lpstr>
      <vt:lpstr>Verdana</vt:lpstr>
      <vt:lpstr>Wingdings 2</vt:lpstr>
      <vt:lpstr>Solstițiu</vt:lpstr>
      <vt:lpstr>DIRECȚIA GENERALĂ  ASISTENȚĂ SOCIALĂ ȘI PROTECȚIE A FAMILIEI CAHUL  RAPORTUL DE ACTIVITATE 2019-2020</vt:lpstr>
      <vt:lpstr>INTRODUCERE</vt:lpstr>
      <vt:lpstr>MISIUNE</vt:lpstr>
      <vt:lpstr>BUGETUL DIRECȚIEI</vt:lpstr>
      <vt:lpstr>ORGANIGRAMA </vt:lpstr>
      <vt:lpstr>SUBDIVIZIUNI ȘI SERVICII</vt:lpstr>
      <vt:lpstr> RESURSE UMANE   </vt:lpstr>
      <vt:lpstr>ACTIVITATEA JURIDICĂ</vt:lpstr>
      <vt:lpstr>AJUTORUL SOCIAL  </vt:lpstr>
      <vt:lpstr>SERVICIUL SOCIAL DE SUPORT MONETAR ADRESAT FAMILIILOR/PERSOANELOR DEFAVORIZARE </vt:lpstr>
      <vt:lpstr>Презентация PowerPoint</vt:lpstr>
      <vt:lpstr>Презентация PowerPoint</vt:lpstr>
      <vt:lpstr>SERVICIUL DE A PERSOANELOR ÎN ETATE ȘI CU DEZABILITĂȚI </vt:lpstr>
      <vt:lpstr>Презентация PowerPoint</vt:lpstr>
      <vt:lpstr>SERVICIUL DE ASISTENȚĂ SOCIALĂ COMUNITARĂ </vt:lpstr>
      <vt:lpstr>Презентация PowerPoint</vt:lpstr>
      <vt:lpstr>Презентация PowerPoint</vt:lpstr>
      <vt:lpstr>SERVICIUL DE ÎNGRIJIRE SOCIALĂ LA DOMICILIU  </vt:lpstr>
      <vt:lpstr>SERVICIUL „ASISTENȚĂ PERSONALĂ“ </vt:lpstr>
      <vt:lpstr>  În perioada 01.01.2019 – 31.12.2019 au fost angajați 17 asistenți personali în locul celor eliberați în legătură cu decesul beneficiarilor. La 106 asistenți personali, sunt angajați 3 șefi ai serviciului social „Asistență personală“ totalul fiind 109 persoane. În perioada anului 2019 au fost înregistrate  44  cereri de solicitare a Serviciului social „Asistență Personală”. În perioada raportată în baza Deciziei Consiliului Raional Cahul nr. 06/05-IV din 06.12.2018 au fost angajați suplimentar 15 asistenți personali. În decursul anului  au fost efectuate 565 vizite de evaluare la domiciliul beneficiarilor, privind modul în care sunt îndeplinite obligațiile asistenților personali, precum și evaluarea  socială  și  psihologică atât a asistentului personal, cât și a beneficiarului.  </vt:lpstr>
      <vt:lpstr> La momentul raportării în Serviciului social „Asistență personală“ sunt angajați în total 109 persoane din care: 106 asistenți personali și 3 șefi ai serviciului. În perioada semestrului I a anului 2020 au fost înregistrate  13  cereri de solicitare a Serviciului social ”Asistență Personală”. În perioada raportată au fost efectuate 135 vizite de evaluare la domiciliu beneficiarilor, privind modul în care sunt îndeplinite obligațiile contractuale de către asistenții personali precum și evaluarea socială și psihologică atât asistentului personal cât și a beneficiarilor. Pe parcursul lunilor martie – iunie, vizite nu au făcut petrecute din motivul PANDEMIEI COVID - 19. </vt:lpstr>
      <vt:lpstr>FELCERUL – PROTEZIST </vt:lpstr>
      <vt:lpstr>SERVICII RECUPERARE / REABILITARE ȘI TRATAMENT BALNEO-SANATORIAL </vt:lpstr>
      <vt:lpstr> În perioada anului 2019, prin  Direcţia Generală  Asistenţă  Socială şi Protecţie a  Familiei Cahul,  au fost repartizate  101  bilete de reabilitare  pensionarilor  şi  invalizilor din raionul Cahul. </vt:lpstr>
      <vt:lpstr> În perioada raportată din numărul total de 101 bilete repartizate a fost achitat parţial 3 bilete de recuperare cu plata de 30% și 2 bilet cu plata de 70% din costul mediu al unui  bilet.  </vt:lpstr>
      <vt:lpstr>  În perioada semestrului I a anului 2020, prin  Direcţia Generală  Asistenţă  Socială şi Protecţie a  Familiei Cahul,  au fost repartizate  22  bilete de reabilitare  pensionarilor  şi  invalizilor din raionul Cahul. </vt:lpstr>
      <vt:lpstr> Persoanele  cu  dizabilităţi  de  gradul mediul  angajate  în  cîmpul  muncii, persoanele  în  vîrstă  beneficiare  de  pensii  limita  de  vîrstă, pensii  de  invaliditate  sau  de  alocaţii  sociale  de  stat,  angajate  în  cîmpul  muncii,  înregistrate  oficial,  vor  achita  70%  din  preţul  mediul  al  unui  bilet.   </vt:lpstr>
      <vt:lpstr>SERVICIUL DE PROTECȚIE A FAMILIILOR CU COPII ÎN SITUAȚIE DE RISC  </vt:lpstr>
      <vt:lpstr>SERVICIUL ASISTENȚĂ PARENTALĂ PROFESIONISTĂ</vt:lpstr>
      <vt:lpstr>SERVICIUL CASĂ DE COPII DE TIP FAMILIE  </vt:lpstr>
      <vt:lpstr>SERVICIUL SOCIAL DE SPRIJIN PENTRU FAMILII CU COPII  </vt:lpstr>
      <vt:lpstr>Презентация PowerPoint</vt:lpstr>
      <vt:lpstr>COMPLEXUL DE SERVICII SOCIALE PENTRU COPII ȘI TINERII AFLAȚI  ÎN DIFICULTATE „ÎMPREUNĂ“    </vt:lpstr>
      <vt:lpstr>Презентация PowerPoint</vt:lpstr>
      <vt:lpstr>Презентация PowerPoint</vt:lpstr>
      <vt:lpstr>CENTRUL MATERNAL CAHUL </vt:lpstr>
      <vt:lpstr>Презентация PowerPoint</vt:lpstr>
      <vt:lpstr>CENTRUL DE ASISTENȚĂ SOCIALĂ DE ZI PENTRU COPII </vt:lpstr>
      <vt:lpstr>STRATEGII MAJORE PENTRU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Direcția Generală  Asistență Socială și Protecție a Familiei Cahul  Raportul de activitate 2019-2020</dc:title>
  <dc:creator>Jurist</dc:creator>
  <cp:lastModifiedBy>Lenovo</cp:lastModifiedBy>
  <cp:revision>70</cp:revision>
  <dcterms:created xsi:type="dcterms:W3CDTF">2020-07-29T05:45:35Z</dcterms:created>
  <dcterms:modified xsi:type="dcterms:W3CDTF">2020-10-01T05:40:53Z</dcterms:modified>
</cp:coreProperties>
</file>